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5" r:id="rId1"/>
    <p:sldMasterId id="2147483839" r:id="rId2"/>
    <p:sldMasterId id="2147483851" r:id="rId3"/>
  </p:sldMasterIdLst>
  <p:notesMasterIdLst>
    <p:notesMasterId r:id="rId17"/>
  </p:notesMasterIdLst>
  <p:sldIdLst>
    <p:sldId id="274" r:id="rId4"/>
    <p:sldId id="277" r:id="rId5"/>
    <p:sldId id="281" r:id="rId6"/>
    <p:sldId id="285" r:id="rId7"/>
    <p:sldId id="278" r:id="rId8"/>
    <p:sldId id="279" r:id="rId9"/>
    <p:sldId id="284" r:id="rId10"/>
    <p:sldId id="286" r:id="rId11"/>
    <p:sldId id="287" r:id="rId12"/>
    <p:sldId id="288" r:id="rId13"/>
    <p:sldId id="289" r:id="rId14"/>
    <p:sldId id="282" r:id="rId15"/>
    <p:sldId id="283" r:id="rId16"/>
  </p:sldIdLst>
  <p:sldSz cx="9144000" cy="6858000" type="screen4x3"/>
  <p:notesSz cx="6669088" cy="9926638"/>
  <p:defaultTextStyle>
    <a:defPPr>
      <a:defRPr lang="de-DE"/>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3BE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8757" autoAdjust="0"/>
  </p:normalViewPr>
  <p:slideViewPr>
    <p:cSldViewPr>
      <p:cViewPr>
        <p:scale>
          <a:sx n="70" d="100"/>
          <a:sy n="70" d="100"/>
        </p:scale>
        <p:origin x="-1896" y="-4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90" d="100"/>
          <a:sy n="90" d="100"/>
        </p:scale>
        <p:origin x="-1134" y="696"/>
      </p:cViewPr>
      <p:guideLst>
        <p:guide orient="horz" pos="3126"/>
        <p:guide pos="210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8892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de-DE"/>
          </a:p>
        </p:txBody>
      </p:sp>
      <p:sp>
        <p:nvSpPr>
          <p:cNvPr id="15363" name="Rectangle 3"/>
          <p:cNvSpPr>
            <a:spLocks noGrp="1" noChangeArrowheads="1"/>
          </p:cNvSpPr>
          <p:nvPr>
            <p:ph type="dt" idx="1"/>
          </p:nvPr>
        </p:nvSpPr>
        <p:spPr bwMode="auto">
          <a:xfrm>
            <a:off x="3778250" y="0"/>
            <a:ext cx="288925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88025E74-001C-48A4-9F38-DC5DDD765EBD}" type="datetimeFigureOut">
              <a:rPr lang="de-DE"/>
              <a:pPr>
                <a:defRPr/>
              </a:pPr>
              <a:t>10.02.2017</a:t>
            </a:fld>
            <a:endParaRPr lang="de-DE"/>
          </a:p>
        </p:txBody>
      </p:sp>
      <p:sp>
        <p:nvSpPr>
          <p:cNvPr id="21508" name="Rectangle 4"/>
          <p:cNvSpPr>
            <a:spLocks noGrp="1" noRot="1" noChangeAspect="1" noChangeArrowheads="1" noTextEdit="1"/>
          </p:cNvSpPr>
          <p:nvPr>
            <p:ph type="sldImg" idx="2"/>
          </p:nvPr>
        </p:nvSpPr>
        <p:spPr bwMode="auto">
          <a:xfrm>
            <a:off x="852488" y="744538"/>
            <a:ext cx="4964112" cy="37242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666751" y="4714877"/>
            <a:ext cx="5335588" cy="44672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15366" name="Rectangle 6"/>
          <p:cNvSpPr>
            <a:spLocks noGrp="1" noChangeArrowheads="1"/>
          </p:cNvSpPr>
          <p:nvPr>
            <p:ph type="ftr" sz="quarter" idx="4"/>
          </p:nvPr>
        </p:nvSpPr>
        <p:spPr bwMode="auto">
          <a:xfrm>
            <a:off x="0" y="9428164"/>
            <a:ext cx="2889250" cy="496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de-DE"/>
          </a:p>
        </p:txBody>
      </p:sp>
      <p:sp>
        <p:nvSpPr>
          <p:cNvPr id="15367" name="Rectangle 7"/>
          <p:cNvSpPr>
            <a:spLocks noGrp="1" noChangeArrowheads="1"/>
          </p:cNvSpPr>
          <p:nvPr>
            <p:ph type="sldNum" sz="quarter" idx="5"/>
          </p:nvPr>
        </p:nvSpPr>
        <p:spPr bwMode="auto">
          <a:xfrm>
            <a:off x="3778250" y="9428164"/>
            <a:ext cx="2889250" cy="496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488AFEA4-12F9-482C-B34E-42A0CA5BD68C}" type="slidenum">
              <a:rPr lang="de-DE"/>
              <a:pPr>
                <a:defRPr/>
              </a:pPr>
              <a:t>‹Nr.›</a:t>
            </a:fld>
            <a:endParaRPr lang="de-DE"/>
          </a:p>
        </p:txBody>
      </p:sp>
    </p:spTree>
    <p:extLst>
      <p:ext uri="{BB962C8B-B14F-4D97-AF65-F5344CB8AC3E}">
        <p14:creationId xmlns:p14="http://schemas.microsoft.com/office/powerpoint/2010/main" val="35758365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charset="0"/>
        <a:ea typeface="+mn-ea"/>
        <a:cs typeface="+mn-cs"/>
      </a:defRPr>
    </a:lvl1pPr>
    <a:lvl2pPr marL="457200" algn="l" rtl="0" eaLnBrk="0" fontAlgn="base" hangingPunct="0">
      <a:spcBef>
        <a:spcPct val="30000"/>
      </a:spcBef>
      <a:spcAft>
        <a:spcPct val="0"/>
      </a:spcAft>
      <a:defRPr sz="1200" kern="1200">
        <a:solidFill>
          <a:schemeClr val="tx1"/>
        </a:solidFill>
        <a:latin typeface="Calibri" charset="0"/>
        <a:ea typeface="+mn-ea"/>
        <a:cs typeface="+mn-cs"/>
      </a:defRPr>
    </a:lvl2pPr>
    <a:lvl3pPr marL="914400" algn="l" rtl="0" eaLnBrk="0" fontAlgn="base" hangingPunct="0">
      <a:spcBef>
        <a:spcPct val="30000"/>
      </a:spcBef>
      <a:spcAft>
        <a:spcPct val="0"/>
      </a:spcAft>
      <a:defRPr sz="1200" kern="1200">
        <a:solidFill>
          <a:schemeClr val="tx1"/>
        </a:solidFill>
        <a:latin typeface="Calibri" charset="0"/>
        <a:ea typeface="+mn-ea"/>
        <a:cs typeface="+mn-cs"/>
      </a:defRPr>
    </a:lvl3pPr>
    <a:lvl4pPr marL="1371600" algn="l" rtl="0" eaLnBrk="0" fontAlgn="base" hangingPunct="0">
      <a:spcBef>
        <a:spcPct val="30000"/>
      </a:spcBef>
      <a:spcAft>
        <a:spcPct val="0"/>
      </a:spcAft>
      <a:defRPr sz="1200" kern="1200">
        <a:solidFill>
          <a:schemeClr val="tx1"/>
        </a:solidFill>
        <a:latin typeface="Calibri" charset="0"/>
        <a:ea typeface="+mn-ea"/>
        <a:cs typeface="+mn-cs"/>
      </a:defRPr>
    </a:lvl4pPr>
    <a:lvl5pPr marL="1828800" algn="l" rtl="0" eaLnBrk="0" fontAlgn="base" hangingPunct="0">
      <a:spcBef>
        <a:spcPct val="30000"/>
      </a:spcBef>
      <a:spcAft>
        <a:spcPct val="0"/>
      </a:spcAft>
      <a:defRPr sz="1200" kern="1200">
        <a:solidFill>
          <a:schemeClr val="tx1"/>
        </a:solidFill>
        <a:latin typeface="Calibri"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400" dirty="0" smtClean="0">
                <a:latin typeface="Georgia" pitchFamily="18" charset="0"/>
              </a:rPr>
              <a:t>Worum soll es gehen?</a:t>
            </a:r>
          </a:p>
          <a:p>
            <a:r>
              <a:rPr lang="de-DE" sz="1400" dirty="0" smtClean="0">
                <a:latin typeface="Georgia" pitchFamily="18" charset="0"/>
              </a:rPr>
              <a:t>Auf einer Tagung 1999 haben Gunthard Weber und ich eine Aufstellung diskutiert. </a:t>
            </a:r>
          </a:p>
          <a:p>
            <a:r>
              <a:rPr lang="de-DE" sz="1400" dirty="0" smtClean="0">
                <a:latin typeface="Georgia" pitchFamily="18" charset="0"/>
              </a:rPr>
              <a:t>In meinen kritischen Bemerkungen zu dieser Aufstellung habe ich einen entscheidenden Satz übersehen: „Als erstes dramatisiere ich die Situation“ (S. 143).</a:t>
            </a:r>
          </a:p>
          <a:p>
            <a:r>
              <a:rPr lang="de-DE" sz="1400" dirty="0" smtClean="0">
                <a:latin typeface="Georgia" pitchFamily="18" charset="0"/>
              </a:rPr>
              <a:t>Von da aus entwickelte sich ein weiteres Missverständnis. Es bezieht sich auf den Zusammenhang ritualisierter Lösungssätze und das Entstehen von Neuem.</a:t>
            </a:r>
          </a:p>
          <a:p>
            <a:r>
              <a:rPr lang="de-DE" sz="1400" dirty="0" smtClean="0">
                <a:latin typeface="Georgia" pitchFamily="18" charset="0"/>
              </a:rPr>
              <a:t>Ein Konzept zu Krisen und deren Bewältigung im Alltag und im therapeutischen Prozess, mit dem ich mich seither befasst habe, erleichtert es, diese Missverständnisse zu korrigieren. </a:t>
            </a:r>
          </a:p>
          <a:p>
            <a:r>
              <a:rPr lang="de-DE" sz="1400" dirty="0" smtClean="0">
                <a:latin typeface="Georgia" pitchFamily="18" charset="0"/>
              </a:rPr>
              <a:t>Am Beispiel dieses Missverständnisses ist es möglich, allgemeinere Überlegungen zum Zusammenhang von Ritualpraktiken und Aufstellungsarbeit zu reflektieren.</a:t>
            </a:r>
            <a:endParaRPr lang="de-DE" sz="1400" dirty="0">
              <a:latin typeface="Georgia" pitchFamily="18" charset="0"/>
            </a:endParaRPr>
          </a:p>
        </p:txBody>
      </p:sp>
      <p:sp>
        <p:nvSpPr>
          <p:cNvPr id="4" name="Foliennummernplatzhalter 3"/>
          <p:cNvSpPr>
            <a:spLocks noGrp="1"/>
          </p:cNvSpPr>
          <p:nvPr>
            <p:ph type="sldNum" sz="quarter" idx="10"/>
          </p:nvPr>
        </p:nvSpPr>
        <p:spPr/>
        <p:txBody>
          <a:bodyPr/>
          <a:lstStyle/>
          <a:p>
            <a:pPr>
              <a:defRPr/>
            </a:pPr>
            <a:fld id="{488AFEA4-12F9-482C-B34E-42A0CA5BD68C}" type="slidenum">
              <a:rPr lang="de-DE" smtClean="0"/>
              <a:pPr>
                <a:defRPr/>
              </a:pPr>
              <a:t>1</a:t>
            </a:fld>
            <a:endParaRPr lang="de-DE"/>
          </a:p>
        </p:txBody>
      </p:sp>
    </p:spTree>
    <p:extLst>
      <p:ext uri="{BB962C8B-B14F-4D97-AF65-F5344CB8AC3E}">
        <p14:creationId xmlns:p14="http://schemas.microsoft.com/office/powerpoint/2010/main" val="11216379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smtClean="0">
              <a:latin typeface="Georgia" pitchFamily="18" charset="0"/>
            </a:endParaRPr>
          </a:p>
          <a:p>
            <a:r>
              <a:rPr lang="de-DE" dirty="0" smtClean="0">
                <a:latin typeface="Georgia" pitchFamily="18" charset="0"/>
              </a:rPr>
              <a:t>Soll Wandel in professionellen Organisationen durch Rituale unterstützt werden, muss das Paradox des Rituals beachtet werden. Die Diskussion um dieses Paradox kann ihrerseits wieder Wandlungsprozesse in Gang setzen.</a:t>
            </a:r>
          </a:p>
          <a:p>
            <a:endParaRPr lang="de-DE" dirty="0">
              <a:latin typeface="Georgia" pitchFamily="18" charset="0"/>
            </a:endParaRPr>
          </a:p>
          <a:p>
            <a:r>
              <a:rPr lang="de-DE" dirty="0" smtClean="0">
                <a:latin typeface="Georgia" pitchFamily="18" charset="0"/>
              </a:rPr>
              <a:t>Beispiel: Rituale in Organisationen, die traditionell „demokratisch“ angelegt sind, die Ausprägung von Hierarchien verweigern, was zu einem System kollektiver Verantwortungslosigkeit führen kann.</a:t>
            </a:r>
            <a:endParaRPr lang="de-DE" dirty="0">
              <a:latin typeface="Georgia" pitchFamily="18" charset="0"/>
            </a:endParaRPr>
          </a:p>
        </p:txBody>
      </p:sp>
      <p:sp>
        <p:nvSpPr>
          <p:cNvPr id="4" name="Foliennummernplatzhalter 3"/>
          <p:cNvSpPr>
            <a:spLocks noGrp="1"/>
          </p:cNvSpPr>
          <p:nvPr>
            <p:ph type="sldNum" sz="quarter" idx="10"/>
          </p:nvPr>
        </p:nvSpPr>
        <p:spPr/>
        <p:txBody>
          <a:bodyPr/>
          <a:lstStyle/>
          <a:p>
            <a:pPr>
              <a:defRPr/>
            </a:pPr>
            <a:fld id="{488AFEA4-12F9-482C-B34E-42A0CA5BD68C}" type="slidenum">
              <a:rPr lang="de-DE" smtClean="0"/>
              <a:pPr>
                <a:defRPr/>
              </a:pPr>
              <a:t>10</a:t>
            </a:fld>
            <a:endParaRPr lang="de-DE"/>
          </a:p>
        </p:txBody>
      </p:sp>
    </p:spTree>
    <p:extLst>
      <p:ext uri="{BB962C8B-B14F-4D97-AF65-F5344CB8AC3E}">
        <p14:creationId xmlns:p14="http://schemas.microsoft.com/office/powerpoint/2010/main" val="4251546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a:defRPr/>
            </a:pPr>
            <a:fld id="{488AFEA4-12F9-482C-B34E-42A0CA5BD68C}" type="slidenum">
              <a:rPr lang="de-DE" smtClean="0"/>
              <a:pPr>
                <a:defRPr/>
              </a:pPr>
              <a:t>11</a:t>
            </a:fld>
            <a:endParaRPr lang="de-DE"/>
          </a:p>
        </p:txBody>
      </p:sp>
    </p:spTree>
    <p:extLst>
      <p:ext uri="{BB962C8B-B14F-4D97-AF65-F5344CB8AC3E}">
        <p14:creationId xmlns:p14="http://schemas.microsoft.com/office/powerpoint/2010/main" val="9288986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400" dirty="0" smtClean="0">
                <a:latin typeface="Georgia" pitchFamily="18" charset="0"/>
              </a:rPr>
              <a:t>Ich komme nun zu dem eingangs erwähnten Aufsatz in unserem Buch Rituale – Vielfalt in Alltag und Therapie. </a:t>
            </a:r>
            <a:endParaRPr lang="de-DE" sz="1400" dirty="0">
              <a:latin typeface="Georgia" pitchFamily="18" charset="0"/>
            </a:endParaRPr>
          </a:p>
        </p:txBody>
      </p:sp>
      <p:sp>
        <p:nvSpPr>
          <p:cNvPr id="4" name="Foliennummernplatzhalter 3"/>
          <p:cNvSpPr>
            <a:spLocks noGrp="1"/>
          </p:cNvSpPr>
          <p:nvPr>
            <p:ph type="sldNum" sz="quarter" idx="10"/>
          </p:nvPr>
        </p:nvSpPr>
        <p:spPr/>
        <p:txBody>
          <a:bodyPr/>
          <a:lstStyle/>
          <a:p>
            <a:pPr>
              <a:defRPr/>
            </a:pPr>
            <a:fld id="{488AFEA4-12F9-482C-B34E-42A0CA5BD68C}" type="slidenum">
              <a:rPr lang="de-DE" smtClean="0"/>
              <a:pPr>
                <a:defRPr/>
              </a:pPr>
              <a:t>12</a:t>
            </a:fld>
            <a:endParaRPr lang="de-DE"/>
          </a:p>
        </p:txBody>
      </p:sp>
    </p:spTree>
    <p:extLst>
      <p:ext uri="{BB962C8B-B14F-4D97-AF65-F5344CB8AC3E}">
        <p14:creationId xmlns:p14="http://schemas.microsoft.com/office/powerpoint/2010/main" val="8502998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400" dirty="0" smtClean="0">
                <a:latin typeface="Georgia" pitchFamily="18" charset="0"/>
              </a:rPr>
              <a:t>Nun wieder zur Aufstellung der Familie von Babis und Schwester. Dieses Mal unter Rückgriff auf  das eingangs vorgestellte Konzept von Krise und Wandel.  </a:t>
            </a:r>
          </a:p>
          <a:p>
            <a:r>
              <a:rPr lang="de-DE" sz="1400" dirty="0" smtClean="0">
                <a:latin typeface="Georgia" pitchFamily="18" charset="0"/>
              </a:rPr>
              <a:t>Blau markiert ist, was ich beim Wiederlesen an meiner Einschätzung zu verändern habe. </a:t>
            </a:r>
            <a:endParaRPr lang="de-DE" sz="1400" dirty="0">
              <a:latin typeface="Georgia" pitchFamily="18" charset="0"/>
            </a:endParaRPr>
          </a:p>
        </p:txBody>
      </p:sp>
      <p:sp>
        <p:nvSpPr>
          <p:cNvPr id="4" name="Foliennummernplatzhalter 3"/>
          <p:cNvSpPr>
            <a:spLocks noGrp="1"/>
          </p:cNvSpPr>
          <p:nvPr>
            <p:ph type="sldNum" sz="quarter" idx="10"/>
          </p:nvPr>
        </p:nvSpPr>
        <p:spPr/>
        <p:txBody>
          <a:bodyPr/>
          <a:lstStyle/>
          <a:p>
            <a:pPr>
              <a:defRPr/>
            </a:pPr>
            <a:fld id="{488AFEA4-12F9-482C-B34E-42A0CA5BD68C}" type="slidenum">
              <a:rPr lang="de-DE" smtClean="0"/>
              <a:pPr>
                <a:defRPr/>
              </a:pPr>
              <a:t>13</a:t>
            </a:fld>
            <a:endParaRPr lang="de-DE"/>
          </a:p>
        </p:txBody>
      </p:sp>
    </p:spTree>
    <p:extLst>
      <p:ext uri="{BB962C8B-B14F-4D97-AF65-F5344CB8AC3E}">
        <p14:creationId xmlns:p14="http://schemas.microsoft.com/office/powerpoint/2010/main" val="741326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596935-F1F6-44AA-B9C5-B4E1F3122D73}" type="slidenum">
              <a:rPr lang="de-DE">
                <a:solidFill>
                  <a:prstClr val="black"/>
                </a:solidFill>
              </a:rPr>
              <a:pPr/>
              <a:t>2</a:t>
            </a:fld>
            <a:endParaRPr lang="de-DE">
              <a:solidFill>
                <a:prstClr val="black"/>
              </a:solidFill>
            </a:endParaRPr>
          </a:p>
        </p:txBody>
      </p:sp>
      <p:sp>
        <p:nvSpPr>
          <p:cNvPr id="43010" name="Rectangle 2"/>
          <p:cNvSpPr>
            <a:spLocks noGrp="1" noRot="1" noChangeAspect="1" noChangeArrowheads="1" noTextEdit="1"/>
          </p:cNvSpPr>
          <p:nvPr>
            <p:ph type="sldImg"/>
          </p:nvPr>
        </p:nvSpPr>
        <p:spPr>
          <a:xfrm>
            <a:off x="852488" y="744538"/>
            <a:ext cx="4964112" cy="3724275"/>
          </a:xfrm>
          <a:ln/>
        </p:spPr>
      </p:sp>
      <p:sp>
        <p:nvSpPr>
          <p:cNvPr id="43011" name="Rectangle 3"/>
          <p:cNvSpPr>
            <a:spLocks noGrp="1" noChangeArrowheads="1"/>
          </p:cNvSpPr>
          <p:nvPr>
            <p:ph type="body" idx="1"/>
          </p:nvPr>
        </p:nvSpPr>
        <p:spPr/>
        <p:txBody>
          <a:bodyPr/>
          <a:lstStyle/>
          <a:p>
            <a:r>
              <a:rPr lang="de-DE" sz="1400" dirty="0" smtClean="0">
                <a:latin typeface="Georgia" pitchFamily="18" charset="0"/>
              </a:rPr>
              <a:t>Dieses Konzept, das ich von Frederic Flach, einem amerikanischem Arzt, übernommen habe, modelliert Krisen und ihre Bewältigung im Allgemeinen, also auch im Alltag.</a:t>
            </a:r>
          </a:p>
          <a:p>
            <a:r>
              <a:rPr lang="de-DE" sz="1400" dirty="0" smtClean="0">
                <a:latin typeface="Georgia" pitchFamily="18" charset="0"/>
              </a:rPr>
              <a:t>Der Begriff „Trajekt“ stammt von Anselm Strauss. Er fehlt bei Flach, und damit bleibt sein Konzept in gewisse Weise statisch. </a:t>
            </a:r>
            <a:endParaRPr lang="de-DE" sz="1400" dirty="0">
              <a:latin typeface="Georgia" pitchFamily="18" charset="0"/>
            </a:endParaRPr>
          </a:p>
          <a:p>
            <a:r>
              <a:rPr lang="de-DE" sz="1400" dirty="0" smtClean="0">
                <a:latin typeface="Georgia" pitchFamily="18" charset="0"/>
              </a:rPr>
              <a:t>Zunächst aber zum Krisenzyklus: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400" dirty="0" smtClean="0">
                <a:latin typeface="Georgia" pitchFamily="18" charset="0"/>
              </a:rPr>
              <a:t>Flachs Konzept ist zu einfach, aber es kann angeschlossen werden an Positionen der Medizinischen Anthropologie, an die existentiale Phänomenologie, an die Daseinsanalyse, an die Ritualtheorie Viktor Turners und an die Theorie dissipativer Strukturen. Und an das 2. Buch Mose.</a:t>
            </a:r>
          </a:p>
          <a:p>
            <a:r>
              <a:rPr lang="de-DE" sz="1400" dirty="0" smtClean="0">
                <a:latin typeface="Georgia" pitchFamily="18" charset="0"/>
              </a:rPr>
              <a:t>Diese Vielfalt möglicher Anschlüsse zeigt, dass eine zentrale Prozessfigur erfasst ist, die aus unterschiedlichen theoretischen Perspektiven betrachtet werden kann.</a:t>
            </a:r>
            <a:endParaRPr lang="de-DE" sz="1400" dirty="0">
              <a:latin typeface="Georgia" pitchFamily="18" charset="0"/>
            </a:endParaRPr>
          </a:p>
        </p:txBody>
      </p:sp>
      <p:sp>
        <p:nvSpPr>
          <p:cNvPr id="4" name="Foliennummernplatzhalter 3"/>
          <p:cNvSpPr>
            <a:spLocks noGrp="1"/>
          </p:cNvSpPr>
          <p:nvPr>
            <p:ph type="sldNum" sz="quarter" idx="10"/>
          </p:nvPr>
        </p:nvSpPr>
        <p:spPr/>
        <p:txBody>
          <a:bodyPr/>
          <a:lstStyle/>
          <a:p>
            <a:pPr>
              <a:defRPr/>
            </a:pPr>
            <a:fld id="{488AFEA4-12F9-482C-B34E-42A0CA5BD68C}" type="slidenum">
              <a:rPr lang="de-DE" smtClean="0"/>
              <a:pPr>
                <a:defRPr/>
              </a:pPr>
              <a:t>3</a:t>
            </a:fld>
            <a:endParaRPr lang="de-DE"/>
          </a:p>
        </p:txBody>
      </p:sp>
    </p:spTree>
    <p:extLst>
      <p:ext uri="{BB962C8B-B14F-4D97-AF65-F5344CB8AC3E}">
        <p14:creationId xmlns:p14="http://schemas.microsoft.com/office/powerpoint/2010/main" val="3104649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C15AD3-B27C-4B17-8E16-008805ABA0F1}" type="slidenum">
              <a:rPr lang="de-DE">
                <a:solidFill>
                  <a:prstClr val="black"/>
                </a:solidFill>
              </a:rPr>
              <a:pPr/>
              <a:t>4</a:t>
            </a:fld>
            <a:endParaRPr lang="de-DE">
              <a:solidFill>
                <a:prstClr val="black"/>
              </a:solidFill>
            </a:endParaRPr>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52488" y="744538"/>
            <a:ext cx="4964112" cy="3724275"/>
          </a:xfrm>
        </p:spPr>
      </p:sp>
      <p:sp>
        <p:nvSpPr>
          <p:cNvPr id="3" name="Notizenplatzhalter 2"/>
          <p:cNvSpPr>
            <a:spLocks noGrp="1"/>
          </p:cNvSpPr>
          <p:nvPr>
            <p:ph type="body" idx="1"/>
          </p:nvPr>
        </p:nvSpPr>
        <p:spPr/>
        <p:txBody>
          <a:bodyPr/>
          <a:lstStyle/>
          <a:p>
            <a:r>
              <a:rPr lang="de-DE" sz="1400" dirty="0" smtClean="0">
                <a:latin typeface="Georgia" pitchFamily="18" charset="0"/>
              </a:rPr>
              <a:t>Nun also zum </a:t>
            </a:r>
            <a:r>
              <a:rPr lang="de-DE" sz="1400" dirty="0" err="1" smtClean="0">
                <a:latin typeface="Georgia" pitchFamily="18" charset="0"/>
              </a:rPr>
              <a:t>Trajektbegriff</a:t>
            </a:r>
            <a:r>
              <a:rPr lang="de-DE" sz="1400" dirty="0" smtClean="0">
                <a:latin typeface="Georgia" pitchFamily="18" charset="0"/>
              </a:rPr>
              <a:t>. Er deutet macht darauf aufmerksam, dass es in der Regel nicht bei einem Krisenzyklus bleibt, wenn Krisen bewältigt werden sollen: weder im Alltag noch in der Therapie.</a:t>
            </a:r>
          </a:p>
          <a:p>
            <a:endParaRPr lang="de-DE" sz="1400" dirty="0">
              <a:latin typeface="Georgia" pitchFamily="18" charset="0"/>
            </a:endParaRPr>
          </a:p>
          <a:p>
            <a:r>
              <a:rPr lang="de-DE" sz="1400" dirty="0" smtClean="0">
                <a:latin typeface="Georgia" pitchFamily="18" charset="0"/>
              </a:rPr>
              <a:t>Das ist wichtig, wenn es um die Frage geht, wie oft in einem Beratungs- oder Therapieprozess rituelle Inszenierungen erforderlich sind. Die Bandbreite reicht von der einmaligen Familienaufstellung bis hin zum Hausarztmodell.</a:t>
            </a:r>
            <a:endParaRPr lang="de-DE" sz="1400" dirty="0">
              <a:latin typeface="Georgia" pitchFamily="18" charset="0"/>
            </a:endParaRPr>
          </a:p>
        </p:txBody>
      </p:sp>
      <p:sp>
        <p:nvSpPr>
          <p:cNvPr id="4" name="Foliennummernplatzhalter 3"/>
          <p:cNvSpPr>
            <a:spLocks noGrp="1"/>
          </p:cNvSpPr>
          <p:nvPr>
            <p:ph type="sldNum" sz="quarter" idx="10"/>
          </p:nvPr>
        </p:nvSpPr>
        <p:spPr/>
        <p:txBody>
          <a:bodyPr/>
          <a:lstStyle/>
          <a:p>
            <a:fld id="{C69B199D-3964-4960-B2F3-E95A9CD203C3}" type="slidenum">
              <a:rPr lang="de-DE" smtClean="0">
                <a:solidFill>
                  <a:prstClr val="black"/>
                </a:solidFill>
              </a:rPr>
              <a:pPr/>
              <a:t>5</a:t>
            </a:fld>
            <a:endParaRPr lang="de-DE">
              <a:solidFill>
                <a:prstClr val="black"/>
              </a:solidFill>
            </a:endParaRPr>
          </a:p>
        </p:txBody>
      </p:sp>
    </p:spTree>
    <p:extLst>
      <p:ext uri="{BB962C8B-B14F-4D97-AF65-F5344CB8AC3E}">
        <p14:creationId xmlns:p14="http://schemas.microsoft.com/office/powerpoint/2010/main" val="1688307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852488" y="744538"/>
            <a:ext cx="4964112" cy="3724275"/>
          </a:xfrm>
        </p:spPr>
      </p:sp>
      <p:sp>
        <p:nvSpPr>
          <p:cNvPr id="3" name="Notizenplatzhalter 2"/>
          <p:cNvSpPr>
            <a:spLocks noGrp="1"/>
          </p:cNvSpPr>
          <p:nvPr>
            <p:ph type="body" idx="1"/>
          </p:nvPr>
        </p:nvSpPr>
        <p:spPr/>
        <p:txBody>
          <a:bodyPr/>
          <a:lstStyle/>
          <a:p>
            <a:r>
              <a:rPr lang="de-DE" sz="1400" dirty="0" smtClean="0">
                <a:latin typeface="Georgia" pitchFamily="18" charset="0"/>
              </a:rPr>
              <a:t>In anderen Worten nochmals dasselbe, dieses Mal mit einem Anschluss und einer Kritik an der Resilienzforschung</a:t>
            </a:r>
            <a:endParaRPr lang="de-DE" sz="1400" dirty="0">
              <a:latin typeface="Georgia" pitchFamily="18" charset="0"/>
            </a:endParaRPr>
          </a:p>
        </p:txBody>
      </p:sp>
      <p:sp>
        <p:nvSpPr>
          <p:cNvPr id="4" name="Foliennummernplatzhalter 3"/>
          <p:cNvSpPr>
            <a:spLocks noGrp="1"/>
          </p:cNvSpPr>
          <p:nvPr>
            <p:ph type="sldNum" sz="quarter" idx="10"/>
          </p:nvPr>
        </p:nvSpPr>
        <p:spPr/>
        <p:txBody>
          <a:bodyPr/>
          <a:lstStyle/>
          <a:p>
            <a:fld id="{C69B199D-3964-4960-B2F3-E95A9CD203C3}" type="slidenum">
              <a:rPr lang="de-DE" smtClean="0">
                <a:solidFill>
                  <a:prstClr val="black"/>
                </a:solidFill>
              </a:rPr>
              <a:pPr/>
              <a:t>6</a:t>
            </a:fld>
            <a:endParaRPr lang="de-DE">
              <a:solidFill>
                <a:prstClr val="black"/>
              </a:solidFill>
            </a:endParaRPr>
          </a:p>
        </p:txBody>
      </p:sp>
    </p:spTree>
    <p:extLst>
      <p:ext uri="{BB962C8B-B14F-4D97-AF65-F5344CB8AC3E}">
        <p14:creationId xmlns:p14="http://schemas.microsoft.com/office/powerpoint/2010/main" val="29949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z="1400" dirty="0" smtClean="0">
                <a:latin typeface="Georgia" pitchFamily="18" charset="0"/>
              </a:rPr>
              <a:t>Hier die Definitionen zu Ritualen im Allgemeinen und Übergangsritualen im Besonderen, mit denen ich arbeite. Ich fasse mich kurz, denn ich will keine Spatzen nach Athen tragen, wo bekanntlich die Eulen fliegen.</a:t>
            </a:r>
            <a:endParaRPr lang="de-DE" sz="1400" dirty="0">
              <a:latin typeface="Georgia" pitchFamily="18" charset="0"/>
            </a:endParaRPr>
          </a:p>
        </p:txBody>
      </p:sp>
      <p:sp>
        <p:nvSpPr>
          <p:cNvPr id="4" name="Foliennummernplatzhalter 3"/>
          <p:cNvSpPr>
            <a:spLocks noGrp="1"/>
          </p:cNvSpPr>
          <p:nvPr>
            <p:ph type="sldNum" sz="quarter" idx="10"/>
          </p:nvPr>
        </p:nvSpPr>
        <p:spPr/>
        <p:txBody>
          <a:bodyPr/>
          <a:lstStyle/>
          <a:p>
            <a:pPr>
              <a:defRPr/>
            </a:pPr>
            <a:fld id="{488AFEA4-12F9-482C-B34E-42A0CA5BD68C}" type="slidenum">
              <a:rPr lang="de-DE" smtClean="0"/>
              <a:pPr>
                <a:defRPr/>
              </a:pPr>
              <a:t>7</a:t>
            </a:fld>
            <a:endParaRPr lang="de-DE"/>
          </a:p>
        </p:txBody>
      </p:sp>
    </p:spTree>
    <p:extLst>
      <p:ext uri="{BB962C8B-B14F-4D97-AF65-F5344CB8AC3E}">
        <p14:creationId xmlns:p14="http://schemas.microsoft.com/office/powerpoint/2010/main" val="15051226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latin typeface="Georgia" pitchFamily="18" charset="0"/>
              </a:rPr>
              <a:t>Zurück zum Ablaufmuster Übergänge. </a:t>
            </a:r>
          </a:p>
          <a:p>
            <a:endParaRPr lang="de-DE" dirty="0">
              <a:latin typeface="Georgia" pitchFamily="18" charset="0"/>
            </a:endParaRPr>
          </a:p>
          <a:p>
            <a:r>
              <a:rPr lang="de-DE" dirty="0" smtClean="0">
                <a:latin typeface="Georgia" pitchFamily="18" charset="0"/>
              </a:rPr>
              <a:t>Die Reihenfolge der aufgezählten Rituale könnte dem Ablauf eines Therapieprozesses entsprechen. Aber Vorsicht: ein Ritual des Feierns kann auch zu früh kommen.</a:t>
            </a:r>
            <a:endParaRPr lang="de-DE" dirty="0">
              <a:latin typeface="Georgia" pitchFamily="18" charset="0"/>
            </a:endParaRPr>
          </a:p>
        </p:txBody>
      </p:sp>
      <p:sp>
        <p:nvSpPr>
          <p:cNvPr id="4" name="Foliennummernplatzhalter 3"/>
          <p:cNvSpPr>
            <a:spLocks noGrp="1"/>
          </p:cNvSpPr>
          <p:nvPr>
            <p:ph type="sldNum" sz="quarter" idx="10"/>
          </p:nvPr>
        </p:nvSpPr>
        <p:spPr/>
        <p:txBody>
          <a:bodyPr/>
          <a:lstStyle/>
          <a:p>
            <a:pPr>
              <a:defRPr/>
            </a:pPr>
            <a:fld id="{488AFEA4-12F9-482C-B34E-42A0CA5BD68C}" type="slidenum">
              <a:rPr lang="de-DE" smtClean="0"/>
              <a:pPr>
                <a:defRPr/>
              </a:pPr>
              <a:t>8</a:t>
            </a:fld>
            <a:endParaRPr lang="de-DE"/>
          </a:p>
        </p:txBody>
      </p:sp>
    </p:spTree>
    <p:extLst>
      <p:ext uri="{BB962C8B-B14F-4D97-AF65-F5344CB8AC3E}">
        <p14:creationId xmlns:p14="http://schemas.microsoft.com/office/powerpoint/2010/main" val="1536429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latin typeface="Georgia" pitchFamily="18" charset="0"/>
              </a:rPr>
              <a:t>Beispiel:</a:t>
            </a:r>
          </a:p>
          <a:p>
            <a:endParaRPr lang="de-DE" dirty="0">
              <a:latin typeface="Georgia" pitchFamily="18" charset="0"/>
            </a:endParaRPr>
          </a:p>
          <a:p>
            <a:r>
              <a:rPr lang="de-DE" dirty="0" smtClean="0">
                <a:latin typeface="Georgia" pitchFamily="18" charset="0"/>
              </a:rPr>
              <a:t>Die Transformation der Kinder- und Jugendhilfe in Deutschland 1990 als doppelter Transformationsprozess:</a:t>
            </a:r>
          </a:p>
          <a:p>
            <a:endParaRPr lang="de-DE" dirty="0">
              <a:latin typeface="Georgia" pitchFamily="18" charset="0"/>
            </a:endParaRPr>
          </a:p>
          <a:p>
            <a:pPr marL="228600" indent="-228600">
              <a:buAutoNum type="arabicParenR"/>
            </a:pPr>
            <a:r>
              <a:rPr lang="de-DE" dirty="0" smtClean="0">
                <a:latin typeface="Georgia" pitchFamily="18" charset="0"/>
              </a:rPr>
              <a:t>KJHG</a:t>
            </a:r>
          </a:p>
          <a:p>
            <a:pPr marL="228600" indent="-228600">
              <a:buAutoNum type="arabicParenR"/>
            </a:pPr>
            <a:r>
              <a:rPr lang="de-DE" dirty="0" smtClean="0">
                <a:latin typeface="Georgia" pitchFamily="18" charset="0"/>
              </a:rPr>
              <a:t>Wende, Neuaufbau der Kinder- und Jugendhilfe in der ehemaligen DDR, Einrichten von Jugendämtern</a:t>
            </a:r>
            <a:endParaRPr lang="de-DE" dirty="0">
              <a:latin typeface="Georgia" pitchFamily="18" charset="0"/>
            </a:endParaRPr>
          </a:p>
        </p:txBody>
      </p:sp>
      <p:sp>
        <p:nvSpPr>
          <p:cNvPr id="4" name="Foliennummernplatzhalter 3"/>
          <p:cNvSpPr>
            <a:spLocks noGrp="1"/>
          </p:cNvSpPr>
          <p:nvPr>
            <p:ph type="sldNum" sz="quarter" idx="10"/>
          </p:nvPr>
        </p:nvSpPr>
        <p:spPr/>
        <p:txBody>
          <a:bodyPr/>
          <a:lstStyle/>
          <a:p>
            <a:pPr>
              <a:defRPr/>
            </a:pPr>
            <a:fld id="{488AFEA4-12F9-482C-B34E-42A0CA5BD68C}" type="slidenum">
              <a:rPr lang="de-DE" smtClean="0"/>
              <a:pPr>
                <a:defRPr/>
              </a:pPr>
              <a:t>9</a:t>
            </a:fld>
            <a:endParaRPr lang="de-DE"/>
          </a:p>
        </p:txBody>
      </p:sp>
    </p:spTree>
    <p:extLst>
      <p:ext uri="{BB962C8B-B14F-4D97-AF65-F5344CB8AC3E}">
        <p14:creationId xmlns:p14="http://schemas.microsoft.com/office/powerpoint/2010/main" val="1164090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6"/>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BDFA3B3-9B2C-43FF-9B17-A8384D72B0BD}"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4039918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BC23146-823D-4EED-8860-44AB334A5715}"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2584762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9"/>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9"/>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89D01DE-8AA3-416C-ABB7-498F8DAB7B1A}"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2248327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Tx" preserve="1">
  <p:cSld name="Titel, zwei Inhalte und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de-DE" smtClean="0"/>
              <a:t>Titelmasterformat durch Klicken bearbeiten</a:t>
            </a:r>
            <a:endParaRPr lang="de-DE"/>
          </a:p>
        </p:txBody>
      </p:sp>
      <p:sp>
        <p:nvSpPr>
          <p:cNvPr id="3" name="Inhaltsplatzhalter 2"/>
          <p:cNvSpPr>
            <a:spLocks noGrp="1"/>
          </p:cNvSpPr>
          <p:nvPr>
            <p:ph sz="quarter" idx="1"/>
          </p:nvPr>
        </p:nvSpPr>
        <p:spPr>
          <a:xfrm>
            <a:off x="457200" y="1600201"/>
            <a:ext cx="4038600" cy="21859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quarter" idx="2"/>
          </p:nvPr>
        </p:nvSpPr>
        <p:spPr>
          <a:xfrm>
            <a:off x="457200" y="3938589"/>
            <a:ext cx="4038600" cy="218757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half" idx="3"/>
          </p:nvPr>
        </p:nvSpPr>
        <p:spPr>
          <a:xfrm>
            <a:off x="4648200" y="1600201"/>
            <a:ext cx="4038600" cy="4525963"/>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4013A21F-4472-44C3-AB79-FDB3FB405CB0}"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4275583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457200" y="1600201"/>
            <a:ext cx="8229600" cy="4525963"/>
          </a:xfrm>
        </p:spPr>
        <p:txBody>
          <a:bodyPr/>
          <a:lstStyle/>
          <a:p>
            <a:pPr lvl="0"/>
            <a:endParaRPr lang="de-DE"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976DB80-1551-4F42-A7CE-3322D9CCA9B6}"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34196564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6"/>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endParaRPr lang="de-DE">
              <a:solidFill>
                <a:srgbClr val="000000"/>
              </a:solidFill>
            </a:endParaRPr>
          </a:p>
        </p:txBody>
      </p:sp>
      <p:sp>
        <p:nvSpPr>
          <p:cNvPr id="5" name="Fußzeilenplatzhalter 4"/>
          <p:cNvSpPr>
            <a:spLocks noGrp="1"/>
          </p:cNvSpPr>
          <p:nvPr>
            <p:ph type="ftr" sz="quarter" idx="11"/>
          </p:nvPr>
        </p:nvSpPr>
        <p:spPr/>
        <p:txBody>
          <a:bodyPr/>
          <a:lstStyle>
            <a:lvl1pPr>
              <a:defRPr/>
            </a:lvl1pPr>
          </a:lstStyle>
          <a:p>
            <a:endParaRPr lang="de-DE">
              <a:solidFill>
                <a:srgbClr val="000000"/>
              </a:solidFill>
            </a:endParaRPr>
          </a:p>
        </p:txBody>
      </p:sp>
      <p:sp>
        <p:nvSpPr>
          <p:cNvPr id="6" name="Foliennummernplatzhalter 5"/>
          <p:cNvSpPr>
            <a:spLocks noGrp="1"/>
          </p:cNvSpPr>
          <p:nvPr>
            <p:ph type="sldNum" sz="quarter" idx="12"/>
          </p:nvPr>
        </p:nvSpPr>
        <p:spPr/>
        <p:txBody>
          <a:bodyPr/>
          <a:lstStyle>
            <a:lvl1pPr>
              <a:defRPr/>
            </a:lvl1pPr>
          </a:lstStyle>
          <a:p>
            <a:fld id="{F288CECE-F6FA-4D44-8978-D15BD461B6C6}" type="slidenum">
              <a:rPr lang="de-DE">
                <a:solidFill>
                  <a:srgbClr val="000000"/>
                </a:solidFill>
              </a:rPr>
              <a:pPr/>
              <a:t>‹Nr.›</a:t>
            </a:fld>
            <a:endParaRPr lang="de-DE">
              <a:solidFill>
                <a:srgbClr val="000000"/>
              </a:solidFill>
            </a:endParaRPr>
          </a:p>
        </p:txBody>
      </p:sp>
    </p:spTree>
    <p:extLst>
      <p:ext uri="{BB962C8B-B14F-4D97-AF65-F5344CB8AC3E}">
        <p14:creationId xmlns:p14="http://schemas.microsoft.com/office/powerpoint/2010/main" val="431721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solidFill>
                <a:srgbClr val="000000"/>
              </a:solidFill>
            </a:endParaRPr>
          </a:p>
        </p:txBody>
      </p:sp>
      <p:sp>
        <p:nvSpPr>
          <p:cNvPr id="5" name="Fußzeilenplatzhalter 4"/>
          <p:cNvSpPr>
            <a:spLocks noGrp="1"/>
          </p:cNvSpPr>
          <p:nvPr>
            <p:ph type="ftr" sz="quarter" idx="11"/>
          </p:nvPr>
        </p:nvSpPr>
        <p:spPr/>
        <p:txBody>
          <a:bodyPr/>
          <a:lstStyle>
            <a:lvl1pPr>
              <a:defRPr/>
            </a:lvl1pPr>
          </a:lstStyle>
          <a:p>
            <a:endParaRPr lang="de-DE">
              <a:solidFill>
                <a:srgbClr val="000000"/>
              </a:solidFill>
            </a:endParaRPr>
          </a:p>
        </p:txBody>
      </p:sp>
      <p:sp>
        <p:nvSpPr>
          <p:cNvPr id="6" name="Foliennummernplatzhalter 5"/>
          <p:cNvSpPr>
            <a:spLocks noGrp="1"/>
          </p:cNvSpPr>
          <p:nvPr>
            <p:ph type="sldNum" sz="quarter" idx="12"/>
          </p:nvPr>
        </p:nvSpPr>
        <p:spPr/>
        <p:txBody>
          <a:bodyPr/>
          <a:lstStyle>
            <a:lvl1pPr>
              <a:defRPr/>
            </a:lvl1pPr>
          </a:lstStyle>
          <a:p>
            <a:fld id="{27189E09-53DD-409F-BFB0-72CA41B3CF5A}" type="slidenum">
              <a:rPr lang="de-DE">
                <a:solidFill>
                  <a:srgbClr val="000000"/>
                </a:solidFill>
              </a:rPr>
              <a:pPr/>
              <a:t>‹Nr.›</a:t>
            </a:fld>
            <a:endParaRPr lang="de-DE">
              <a:solidFill>
                <a:srgbClr val="000000"/>
              </a:solidFill>
            </a:endParaRPr>
          </a:p>
        </p:txBody>
      </p:sp>
    </p:spTree>
    <p:extLst>
      <p:ext uri="{BB962C8B-B14F-4D97-AF65-F5344CB8AC3E}">
        <p14:creationId xmlns:p14="http://schemas.microsoft.com/office/powerpoint/2010/main" val="23605892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endParaRPr lang="de-DE">
              <a:solidFill>
                <a:srgbClr val="000000"/>
              </a:solidFill>
            </a:endParaRPr>
          </a:p>
        </p:txBody>
      </p:sp>
      <p:sp>
        <p:nvSpPr>
          <p:cNvPr id="5" name="Fußzeilenplatzhalter 4"/>
          <p:cNvSpPr>
            <a:spLocks noGrp="1"/>
          </p:cNvSpPr>
          <p:nvPr>
            <p:ph type="ftr" sz="quarter" idx="11"/>
          </p:nvPr>
        </p:nvSpPr>
        <p:spPr/>
        <p:txBody>
          <a:bodyPr/>
          <a:lstStyle>
            <a:lvl1pPr>
              <a:defRPr/>
            </a:lvl1pPr>
          </a:lstStyle>
          <a:p>
            <a:endParaRPr lang="de-DE">
              <a:solidFill>
                <a:srgbClr val="000000"/>
              </a:solidFill>
            </a:endParaRPr>
          </a:p>
        </p:txBody>
      </p:sp>
      <p:sp>
        <p:nvSpPr>
          <p:cNvPr id="6" name="Foliennummernplatzhalter 5"/>
          <p:cNvSpPr>
            <a:spLocks noGrp="1"/>
          </p:cNvSpPr>
          <p:nvPr>
            <p:ph type="sldNum" sz="quarter" idx="12"/>
          </p:nvPr>
        </p:nvSpPr>
        <p:spPr/>
        <p:txBody>
          <a:bodyPr/>
          <a:lstStyle>
            <a:lvl1pPr>
              <a:defRPr/>
            </a:lvl1pPr>
          </a:lstStyle>
          <a:p>
            <a:fld id="{D8A433DD-272A-4A65-9086-B6654455AC72}" type="slidenum">
              <a:rPr lang="de-DE">
                <a:solidFill>
                  <a:srgbClr val="000000"/>
                </a:solidFill>
              </a:rPr>
              <a:pPr/>
              <a:t>‹Nr.›</a:t>
            </a:fld>
            <a:endParaRPr lang="de-DE">
              <a:solidFill>
                <a:srgbClr val="000000"/>
              </a:solidFill>
            </a:endParaRPr>
          </a:p>
        </p:txBody>
      </p:sp>
    </p:spTree>
    <p:extLst>
      <p:ext uri="{BB962C8B-B14F-4D97-AF65-F5344CB8AC3E}">
        <p14:creationId xmlns:p14="http://schemas.microsoft.com/office/powerpoint/2010/main" val="19638573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endParaRPr lang="de-DE">
              <a:solidFill>
                <a:srgbClr val="000000"/>
              </a:solidFill>
            </a:endParaRPr>
          </a:p>
        </p:txBody>
      </p:sp>
      <p:sp>
        <p:nvSpPr>
          <p:cNvPr id="6" name="Fußzeilenplatzhalter 5"/>
          <p:cNvSpPr>
            <a:spLocks noGrp="1"/>
          </p:cNvSpPr>
          <p:nvPr>
            <p:ph type="ftr" sz="quarter" idx="11"/>
          </p:nvPr>
        </p:nvSpPr>
        <p:spPr/>
        <p:txBody>
          <a:bodyPr/>
          <a:lstStyle>
            <a:lvl1pPr>
              <a:defRPr/>
            </a:lvl1pPr>
          </a:lstStyle>
          <a:p>
            <a:endParaRPr lang="de-DE">
              <a:solidFill>
                <a:srgbClr val="000000"/>
              </a:solidFill>
            </a:endParaRPr>
          </a:p>
        </p:txBody>
      </p:sp>
      <p:sp>
        <p:nvSpPr>
          <p:cNvPr id="7" name="Foliennummernplatzhalter 6"/>
          <p:cNvSpPr>
            <a:spLocks noGrp="1"/>
          </p:cNvSpPr>
          <p:nvPr>
            <p:ph type="sldNum" sz="quarter" idx="12"/>
          </p:nvPr>
        </p:nvSpPr>
        <p:spPr/>
        <p:txBody>
          <a:bodyPr/>
          <a:lstStyle>
            <a:lvl1pPr>
              <a:defRPr/>
            </a:lvl1pPr>
          </a:lstStyle>
          <a:p>
            <a:fld id="{748ECBB8-A37E-4610-ADC9-6AB42354D49F}" type="slidenum">
              <a:rPr lang="de-DE">
                <a:solidFill>
                  <a:srgbClr val="000000"/>
                </a:solidFill>
              </a:rPr>
              <a:pPr/>
              <a:t>‹Nr.›</a:t>
            </a:fld>
            <a:endParaRPr lang="de-DE">
              <a:solidFill>
                <a:srgbClr val="000000"/>
              </a:solidFill>
            </a:endParaRPr>
          </a:p>
        </p:txBody>
      </p:sp>
    </p:spTree>
    <p:extLst>
      <p:ext uri="{BB962C8B-B14F-4D97-AF65-F5344CB8AC3E}">
        <p14:creationId xmlns:p14="http://schemas.microsoft.com/office/powerpoint/2010/main" val="42518038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endParaRPr lang="de-DE">
              <a:solidFill>
                <a:srgbClr val="000000"/>
              </a:solidFill>
            </a:endParaRPr>
          </a:p>
        </p:txBody>
      </p:sp>
      <p:sp>
        <p:nvSpPr>
          <p:cNvPr id="8" name="Fußzeilenplatzhalter 7"/>
          <p:cNvSpPr>
            <a:spLocks noGrp="1"/>
          </p:cNvSpPr>
          <p:nvPr>
            <p:ph type="ftr" sz="quarter" idx="11"/>
          </p:nvPr>
        </p:nvSpPr>
        <p:spPr/>
        <p:txBody>
          <a:bodyPr/>
          <a:lstStyle>
            <a:lvl1pPr>
              <a:defRPr/>
            </a:lvl1pPr>
          </a:lstStyle>
          <a:p>
            <a:endParaRPr lang="de-DE">
              <a:solidFill>
                <a:srgbClr val="000000"/>
              </a:solidFill>
            </a:endParaRPr>
          </a:p>
        </p:txBody>
      </p:sp>
      <p:sp>
        <p:nvSpPr>
          <p:cNvPr id="9" name="Foliennummernplatzhalter 8"/>
          <p:cNvSpPr>
            <a:spLocks noGrp="1"/>
          </p:cNvSpPr>
          <p:nvPr>
            <p:ph type="sldNum" sz="quarter" idx="12"/>
          </p:nvPr>
        </p:nvSpPr>
        <p:spPr/>
        <p:txBody>
          <a:bodyPr/>
          <a:lstStyle>
            <a:lvl1pPr>
              <a:defRPr/>
            </a:lvl1pPr>
          </a:lstStyle>
          <a:p>
            <a:fld id="{EA0F5208-4F24-43FB-9DFC-720DD9651D41}" type="slidenum">
              <a:rPr lang="de-DE">
                <a:solidFill>
                  <a:srgbClr val="000000"/>
                </a:solidFill>
              </a:rPr>
              <a:pPr/>
              <a:t>‹Nr.›</a:t>
            </a:fld>
            <a:endParaRPr lang="de-DE">
              <a:solidFill>
                <a:srgbClr val="000000"/>
              </a:solidFill>
            </a:endParaRPr>
          </a:p>
        </p:txBody>
      </p:sp>
    </p:spTree>
    <p:extLst>
      <p:ext uri="{BB962C8B-B14F-4D97-AF65-F5344CB8AC3E}">
        <p14:creationId xmlns:p14="http://schemas.microsoft.com/office/powerpoint/2010/main" val="1338387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endParaRPr lang="de-DE">
              <a:solidFill>
                <a:srgbClr val="000000"/>
              </a:solidFill>
            </a:endParaRPr>
          </a:p>
        </p:txBody>
      </p:sp>
      <p:sp>
        <p:nvSpPr>
          <p:cNvPr id="4" name="Fußzeilenplatzhalter 3"/>
          <p:cNvSpPr>
            <a:spLocks noGrp="1"/>
          </p:cNvSpPr>
          <p:nvPr>
            <p:ph type="ftr" sz="quarter" idx="11"/>
          </p:nvPr>
        </p:nvSpPr>
        <p:spPr/>
        <p:txBody>
          <a:bodyPr/>
          <a:lstStyle>
            <a:lvl1pPr>
              <a:defRPr/>
            </a:lvl1pPr>
          </a:lstStyle>
          <a:p>
            <a:endParaRPr lang="de-DE">
              <a:solidFill>
                <a:srgbClr val="000000"/>
              </a:solidFill>
            </a:endParaRPr>
          </a:p>
        </p:txBody>
      </p:sp>
      <p:sp>
        <p:nvSpPr>
          <p:cNvPr id="5" name="Foliennummernplatzhalter 4"/>
          <p:cNvSpPr>
            <a:spLocks noGrp="1"/>
          </p:cNvSpPr>
          <p:nvPr>
            <p:ph type="sldNum" sz="quarter" idx="12"/>
          </p:nvPr>
        </p:nvSpPr>
        <p:spPr/>
        <p:txBody>
          <a:bodyPr/>
          <a:lstStyle>
            <a:lvl1pPr>
              <a:defRPr/>
            </a:lvl1pPr>
          </a:lstStyle>
          <a:p>
            <a:fld id="{37C6D7EA-A16E-4404-A475-EEDB6FE53B56}" type="slidenum">
              <a:rPr lang="de-DE">
                <a:solidFill>
                  <a:srgbClr val="000000"/>
                </a:solidFill>
              </a:rPr>
              <a:pPr/>
              <a:t>‹Nr.›</a:t>
            </a:fld>
            <a:endParaRPr lang="de-DE">
              <a:solidFill>
                <a:srgbClr val="000000"/>
              </a:solidFill>
            </a:endParaRPr>
          </a:p>
        </p:txBody>
      </p:sp>
    </p:spTree>
    <p:extLst>
      <p:ext uri="{BB962C8B-B14F-4D97-AF65-F5344CB8AC3E}">
        <p14:creationId xmlns:p14="http://schemas.microsoft.com/office/powerpoint/2010/main" val="3883667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4CE0AF9-7E0E-4223-B429-BF375DDED7A0}"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37178547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solidFill>
                <a:srgbClr val="000000"/>
              </a:solidFill>
            </a:endParaRPr>
          </a:p>
        </p:txBody>
      </p:sp>
      <p:sp>
        <p:nvSpPr>
          <p:cNvPr id="3" name="Fußzeilenplatzhalter 2"/>
          <p:cNvSpPr>
            <a:spLocks noGrp="1"/>
          </p:cNvSpPr>
          <p:nvPr>
            <p:ph type="ftr" sz="quarter" idx="11"/>
          </p:nvPr>
        </p:nvSpPr>
        <p:spPr/>
        <p:txBody>
          <a:bodyPr/>
          <a:lstStyle>
            <a:lvl1pPr>
              <a:defRPr/>
            </a:lvl1pPr>
          </a:lstStyle>
          <a:p>
            <a:endParaRPr lang="de-DE">
              <a:solidFill>
                <a:srgbClr val="000000"/>
              </a:solidFill>
            </a:endParaRPr>
          </a:p>
        </p:txBody>
      </p:sp>
      <p:sp>
        <p:nvSpPr>
          <p:cNvPr id="4" name="Foliennummernplatzhalter 3"/>
          <p:cNvSpPr>
            <a:spLocks noGrp="1"/>
          </p:cNvSpPr>
          <p:nvPr>
            <p:ph type="sldNum" sz="quarter" idx="12"/>
          </p:nvPr>
        </p:nvSpPr>
        <p:spPr/>
        <p:txBody>
          <a:bodyPr/>
          <a:lstStyle>
            <a:lvl1pPr>
              <a:defRPr/>
            </a:lvl1pPr>
          </a:lstStyle>
          <a:p>
            <a:fld id="{77609076-930D-4984-B6F6-B02F31BDD80B}" type="slidenum">
              <a:rPr lang="de-DE">
                <a:solidFill>
                  <a:srgbClr val="000000"/>
                </a:solidFill>
              </a:rPr>
              <a:pPr/>
              <a:t>‹Nr.›</a:t>
            </a:fld>
            <a:endParaRPr lang="de-DE">
              <a:solidFill>
                <a:srgbClr val="000000"/>
              </a:solidFill>
            </a:endParaRPr>
          </a:p>
        </p:txBody>
      </p:sp>
    </p:spTree>
    <p:extLst>
      <p:ext uri="{BB962C8B-B14F-4D97-AF65-F5344CB8AC3E}">
        <p14:creationId xmlns:p14="http://schemas.microsoft.com/office/powerpoint/2010/main" val="41081247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endParaRPr lang="de-DE">
              <a:solidFill>
                <a:srgbClr val="000000"/>
              </a:solidFill>
            </a:endParaRPr>
          </a:p>
        </p:txBody>
      </p:sp>
      <p:sp>
        <p:nvSpPr>
          <p:cNvPr id="6" name="Fußzeilenplatzhalter 5"/>
          <p:cNvSpPr>
            <a:spLocks noGrp="1"/>
          </p:cNvSpPr>
          <p:nvPr>
            <p:ph type="ftr" sz="quarter" idx="11"/>
          </p:nvPr>
        </p:nvSpPr>
        <p:spPr/>
        <p:txBody>
          <a:bodyPr/>
          <a:lstStyle>
            <a:lvl1pPr>
              <a:defRPr/>
            </a:lvl1pPr>
          </a:lstStyle>
          <a:p>
            <a:endParaRPr lang="de-DE">
              <a:solidFill>
                <a:srgbClr val="000000"/>
              </a:solidFill>
            </a:endParaRPr>
          </a:p>
        </p:txBody>
      </p:sp>
      <p:sp>
        <p:nvSpPr>
          <p:cNvPr id="7" name="Foliennummernplatzhalter 6"/>
          <p:cNvSpPr>
            <a:spLocks noGrp="1"/>
          </p:cNvSpPr>
          <p:nvPr>
            <p:ph type="sldNum" sz="quarter" idx="12"/>
          </p:nvPr>
        </p:nvSpPr>
        <p:spPr/>
        <p:txBody>
          <a:bodyPr/>
          <a:lstStyle>
            <a:lvl1pPr>
              <a:defRPr/>
            </a:lvl1pPr>
          </a:lstStyle>
          <a:p>
            <a:fld id="{A464444C-38CC-48F4-9FE2-28D546C6DC2C}" type="slidenum">
              <a:rPr lang="de-DE">
                <a:solidFill>
                  <a:srgbClr val="000000"/>
                </a:solidFill>
              </a:rPr>
              <a:pPr/>
              <a:t>‹Nr.›</a:t>
            </a:fld>
            <a:endParaRPr lang="de-DE">
              <a:solidFill>
                <a:srgbClr val="000000"/>
              </a:solidFill>
            </a:endParaRPr>
          </a:p>
        </p:txBody>
      </p:sp>
    </p:spTree>
    <p:extLst>
      <p:ext uri="{BB962C8B-B14F-4D97-AF65-F5344CB8AC3E}">
        <p14:creationId xmlns:p14="http://schemas.microsoft.com/office/powerpoint/2010/main" val="7673502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1"/>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endParaRPr lang="de-DE">
              <a:solidFill>
                <a:srgbClr val="000000"/>
              </a:solidFill>
            </a:endParaRPr>
          </a:p>
        </p:txBody>
      </p:sp>
      <p:sp>
        <p:nvSpPr>
          <p:cNvPr id="6" name="Fußzeilenplatzhalter 5"/>
          <p:cNvSpPr>
            <a:spLocks noGrp="1"/>
          </p:cNvSpPr>
          <p:nvPr>
            <p:ph type="ftr" sz="quarter" idx="11"/>
          </p:nvPr>
        </p:nvSpPr>
        <p:spPr/>
        <p:txBody>
          <a:bodyPr/>
          <a:lstStyle>
            <a:lvl1pPr>
              <a:defRPr/>
            </a:lvl1pPr>
          </a:lstStyle>
          <a:p>
            <a:endParaRPr lang="de-DE">
              <a:solidFill>
                <a:srgbClr val="000000"/>
              </a:solidFill>
            </a:endParaRPr>
          </a:p>
        </p:txBody>
      </p:sp>
      <p:sp>
        <p:nvSpPr>
          <p:cNvPr id="7" name="Foliennummernplatzhalter 6"/>
          <p:cNvSpPr>
            <a:spLocks noGrp="1"/>
          </p:cNvSpPr>
          <p:nvPr>
            <p:ph type="sldNum" sz="quarter" idx="12"/>
          </p:nvPr>
        </p:nvSpPr>
        <p:spPr/>
        <p:txBody>
          <a:bodyPr/>
          <a:lstStyle>
            <a:lvl1pPr>
              <a:defRPr/>
            </a:lvl1pPr>
          </a:lstStyle>
          <a:p>
            <a:fld id="{1917F3CF-59A7-4329-8385-99BE297D2AC0}" type="slidenum">
              <a:rPr lang="de-DE">
                <a:solidFill>
                  <a:srgbClr val="000000"/>
                </a:solidFill>
              </a:rPr>
              <a:pPr/>
              <a:t>‹Nr.›</a:t>
            </a:fld>
            <a:endParaRPr lang="de-DE">
              <a:solidFill>
                <a:srgbClr val="000000"/>
              </a:solidFill>
            </a:endParaRPr>
          </a:p>
        </p:txBody>
      </p:sp>
    </p:spTree>
    <p:extLst>
      <p:ext uri="{BB962C8B-B14F-4D97-AF65-F5344CB8AC3E}">
        <p14:creationId xmlns:p14="http://schemas.microsoft.com/office/powerpoint/2010/main" val="27669816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solidFill>
                <a:srgbClr val="000000"/>
              </a:solidFill>
            </a:endParaRPr>
          </a:p>
        </p:txBody>
      </p:sp>
      <p:sp>
        <p:nvSpPr>
          <p:cNvPr id="5" name="Fußzeilenplatzhalter 4"/>
          <p:cNvSpPr>
            <a:spLocks noGrp="1"/>
          </p:cNvSpPr>
          <p:nvPr>
            <p:ph type="ftr" sz="quarter" idx="11"/>
          </p:nvPr>
        </p:nvSpPr>
        <p:spPr/>
        <p:txBody>
          <a:bodyPr/>
          <a:lstStyle>
            <a:lvl1pPr>
              <a:defRPr/>
            </a:lvl1pPr>
          </a:lstStyle>
          <a:p>
            <a:endParaRPr lang="de-DE">
              <a:solidFill>
                <a:srgbClr val="000000"/>
              </a:solidFill>
            </a:endParaRPr>
          </a:p>
        </p:txBody>
      </p:sp>
      <p:sp>
        <p:nvSpPr>
          <p:cNvPr id="6" name="Foliennummernplatzhalter 5"/>
          <p:cNvSpPr>
            <a:spLocks noGrp="1"/>
          </p:cNvSpPr>
          <p:nvPr>
            <p:ph type="sldNum" sz="quarter" idx="12"/>
          </p:nvPr>
        </p:nvSpPr>
        <p:spPr/>
        <p:txBody>
          <a:bodyPr/>
          <a:lstStyle>
            <a:lvl1pPr>
              <a:defRPr/>
            </a:lvl1pPr>
          </a:lstStyle>
          <a:p>
            <a:fld id="{6BFF7C1D-63B5-4187-A024-30B2B27193C7}" type="slidenum">
              <a:rPr lang="de-DE">
                <a:solidFill>
                  <a:srgbClr val="000000"/>
                </a:solidFill>
              </a:rPr>
              <a:pPr/>
              <a:t>‹Nr.›</a:t>
            </a:fld>
            <a:endParaRPr lang="de-DE">
              <a:solidFill>
                <a:srgbClr val="000000"/>
              </a:solidFill>
            </a:endParaRPr>
          </a:p>
        </p:txBody>
      </p:sp>
    </p:spTree>
    <p:extLst>
      <p:ext uri="{BB962C8B-B14F-4D97-AF65-F5344CB8AC3E}">
        <p14:creationId xmlns:p14="http://schemas.microsoft.com/office/powerpoint/2010/main" val="41683029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9"/>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9"/>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solidFill>
                <a:srgbClr val="000000"/>
              </a:solidFill>
            </a:endParaRPr>
          </a:p>
        </p:txBody>
      </p:sp>
      <p:sp>
        <p:nvSpPr>
          <p:cNvPr id="5" name="Fußzeilenplatzhalter 4"/>
          <p:cNvSpPr>
            <a:spLocks noGrp="1"/>
          </p:cNvSpPr>
          <p:nvPr>
            <p:ph type="ftr" sz="quarter" idx="11"/>
          </p:nvPr>
        </p:nvSpPr>
        <p:spPr/>
        <p:txBody>
          <a:bodyPr/>
          <a:lstStyle>
            <a:lvl1pPr>
              <a:defRPr/>
            </a:lvl1pPr>
          </a:lstStyle>
          <a:p>
            <a:endParaRPr lang="de-DE">
              <a:solidFill>
                <a:srgbClr val="000000"/>
              </a:solidFill>
            </a:endParaRPr>
          </a:p>
        </p:txBody>
      </p:sp>
      <p:sp>
        <p:nvSpPr>
          <p:cNvPr id="6" name="Foliennummernplatzhalter 5"/>
          <p:cNvSpPr>
            <a:spLocks noGrp="1"/>
          </p:cNvSpPr>
          <p:nvPr>
            <p:ph type="sldNum" sz="quarter" idx="12"/>
          </p:nvPr>
        </p:nvSpPr>
        <p:spPr/>
        <p:txBody>
          <a:bodyPr/>
          <a:lstStyle>
            <a:lvl1pPr>
              <a:defRPr/>
            </a:lvl1pPr>
          </a:lstStyle>
          <a:p>
            <a:fld id="{785F314D-DBD7-4CD7-AC9E-C662AA373C0E}" type="slidenum">
              <a:rPr lang="de-DE">
                <a:solidFill>
                  <a:srgbClr val="000000"/>
                </a:solidFill>
              </a:rPr>
              <a:pPr/>
              <a:t>‹Nr.›</a:t>
            </a:fld>
            <a:endParaRPr lang="de-DE">
              <a:solidFill>
                <a:srgbClr val="000000"/>
              </a:solidFill>
            </a:endParaRPr>
          </a:p>
        </p:txBody>
      </p:sp>
    </p:spTree>
    <p:extLst>
      <p:ext uri="{BB962C8B-B14F-4D97-AF65-F5344CB8AC3E}">
        <p14:creationId xmlns:p14="http://schemas.microsoft.com/office/powerpoint/2010/main" val="36583779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endParaRPr lang="de-DE">
              <a:solidFill>
                <a:srgbClr val="000000"/>
              </a:solidFill>
            </a:endParaRPr>
          </a:p>
        </p:txBody>
      </p:sp>
      <p:sp>
        <p:nvSpPr>
          <p:cNvPr id="5" name="Fußzeilenplatzhalter 4"/>
          <p:cNvSpPr>
            <a:spLocks noGrp="1"/>
          </p:cNvSpPr>
          <p:nvPr>
            <p:ph type="ftr" sz="quarter" idx="11"/>
          </p:nvPr>
        </p:nvSpPr>
        <p:spPr/>
        <p:txBody>
          <a:bodyPr/>
          <a:lstStyle>
            <a:lvl1pPr>
              <a:defRPr/>
            </a:lvl1pPr>
          </a:lstStyle>
          <a:p>
            <a:endParaRPr lang="de-DE">
              <a:solidFill>
                <a:srgbClr val="000000"/>
              </a:solidFill>
            </a:endParaRPr>
          </a:p>
        </p:txBody>
      </p:sp>
      <p:sp>
        <p:nvSpPr>
          <p:cNvPr id="6" name="Foliennummernplatzhalter 5"/>
          <p:cNvSpPr>
            <a:spLocks noGrp="1"/>
          </p:cNvSpPr>
          <p:nvPr>
            <p:ph type="sldNum" sz="quarter" idx="12"/>
          </p:nvPr>
        </p:nvSpPr>
        <p:spPr/>
        <p:txBody>
          <a:bodyPr/>
          <a:lstStyle>
            <a:lvl1pPr>
              <a:defRPr/>
            </a:lvl1pPr>
          </a:lstStyle>
          <a:p>
            <a:fld id="{F288CECE-F6FA-4D44-8978-D15BD461B6C6}" type="slidenum">
              <a:rPr lang="de-DE">
                <a:solidFill>
                  <a:srgbClr val="000000"/>
                </a:solidFill>
              </a:rPr>
              <a:pPr/>
              <a:t>‹Nr.›</a:t>
            </a:fld>
            <a:endParaRPr lang="de-DE">
              <a:solidFill>
                <a:srgbClr val="000000"/>
              </a:solidFill>
            </a:endParaRPr>
          </a:p>
        </p:txBody>
      </p:sp>
    </p:spTree>
    <p:extLst>
      <p:ext uri="{BB962C8B-B14F-4D97-AF65-F5344CB8AC3E}">
        <p14:creationId xmlns:p14="http://schemas.microsoft.com/office/powerpoint/2010/main" val="38750550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solidFill>
                <a:srgbClr val="000000"/>
              </a:solidFill>
            </a:endParaRPr>
          </a:p>
        </p:txBody>
      </p:sp>
      <p:sp>
        <p:nvSpPr>
          <p:cNvPr id="5" name="Fußzeilenplatzhalter 4"/>
          <p:cNvSpPr>
            <a:spLocks noGrp="1"/>
          </p:cNvSpPr>
          <p:nvPr>
            <p:ph type="ftr" sz="quarter" idx="11"/>
          </p:nvPr>
        </p:nvSpPr>
        <p:spPr/>
        <p:txBody>
          <a:bodyPr/>
          <a:lstStyle>
            <a:lvl1pPr>
              <a:defRPr/>
            </a:lvl1pPr>
          </a:lstStyle>
          <a:p>
            <a:endParaRPr lang="de-DE">
              <a:solidFill>
                <a:srgbClr val="000000"/>
              </a:solidFill>
            </a:endParaRPr>
          </a:p>
        </p:txBody>
      </p:sp>
      <p:sp>
        <p:nvSpPr>
          <p:cNvPr id="6" name="Foliennummernplatzhalter 5"/>
          <p:cNvSpPr>
            <a:spLocks noGrp="1"/>
          </p:cNvSpPr>
          <p:nvPr>
            <p:ph type="sldNum" sz="quarter" idx="12"/>
          </p:nvPr>
        </p:nvSpPr>
        <p:spPr/>
        <p:txBody>
          <a:bodyPr/>
          <a:lstStyle>
            <a:lvl1pPr>
              <a:defRPr/>
            </a:lvl1pPr>
          </a:lstStyle>
          <a:p>
            <a:fld id="{27189E09-53DD-409F-BFB0-72CA41B3CF5A}" type="slidenum">
              <a:rPr lang="de-DE">
                <a:solidFill>
                  <a:srgbClr val="000000"/>
                </a:solidFill>
              </a:rPr>
              <a:pPr/>
              <a:t>‹Nr.›</a:t>
            </a:fld>
            <a:endParaRPr lang="de-DE">
              <a:solidFill>
                <a:srgbClr val="000000"/>
              </a:solidFill>
            </a:endParaRPr>
          </a:p>
        </p:txBody>
      </p:sp>
    </p:spTree>
    <p:extLst>
      <p:ext uri="{BB962C8B-B14F-4D97-AF65-F5344CB8AC3E}">
        <p14:creationId xmlns:p14="http://schemas.microsoft.com/office/powerpoint/2010/main" val="35427580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endParaRPr lang="de-DE">
              <a:solidFill>
                <a:srgbClr val="000000"/>
              </a:solidFill>
            </a:endParaRPr>
          </a:p>
        </p:txBody>
      </p:sp>
      <p:sp>
        <p:nvSpPr>
          <p:cNvPr id="5" name="Fußzeilenplatzhalter 4"/>
          <p:cNvSpPr>
            <a:spLocks noGrp="1"/>
          </p:cNvSpPr>
          <p:nvPr>
            <p:ph type="ftr" sz="quarter" idx="11"/>
          </p:nvPr>
        </p:nvSpPr>
        <p:spPr/>
        <p:txBody>
          <a:bodyPr/>
          <a:lstStyle>
            <a:lvl1pPr>
              <a:defRPr/>
            </a:lvl1pPr>
          </a:lstStyle>
          <a:p>
            <a:endParaRPr lang="de-DE">
              <a:solidFill>
                <a:srgbClr val="000000"/>
              </a:solidFill>
            </a:endParaRPr>
          </a:p>
        </p:txBody>
      </p:sp>
      <p:sp>
        <p:nvSpPr>
          <p:cNvPr id="6" name="Foliennummernplatzhalter 5"/>
          <p:cNvSpPr>
            <a:spLocks noGrp="1"/>
          </p:cNvSpPr>
          <p:nvPr>
            <p:ph type="sldNum" sz="quarter" idx="12"/>
          </p:nvPr>
        </p:nvSpPr>
        <p:spPr/>
        <p:txBody>
          <a:bodyPr/>
          <a:lstStyle>
            <a:lvl1pPr>
              <a:defRPr/>
            </a:lvl1pPr>
          </a:lstStyle>
          <a:p>
            <a:fld id="{D8A433DD-272A-4A65-9086-B6654455AC72}" type="slidenum">
              <a:rPr lang="de-DE">
                <a:solidFill>
                  <a:srgbClr val="000000"/>
                </a:solidFill>
              </a:rPr>
              <a:pPr/>
              <a:t>‹Nr.›</a:t>
            </a:fld>
            <a:endParaRPr lang="de-DE">
              <a:solidFill>
                <a:srgbClr val="000000"/>
              </a:solidFill>
            </a:endParaRPr>
          </a:p>
        </p:txBody>
      </p:sp>
    </p:spTree>
    <p:extLst>
      <p:ext uri="{BB962C8B-B14F-4D97-AF65-F5344CB8AC3E}">
        <p14:creationId xmlns:p14="http://schemas.microsoft.com/office/powerpoint/2010/main" val="38311360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endParaRPr lang="de-DE">
              <a:solidFill>
                <a:srgbClr val="000000"/>
              </a:solidFill>
            </a:endParaRPr>
          </a:p>
        </p:txBody>
      </p:sp>
      <p:sp>
        <p:nvSpPr>
          <p:cNvPr id="6" name="Fußzeilenplatzhalter 5"/>
          <p:cNvSpPr>
            <a:spLocks noGrp="1"/>
          </p:cNvSpPr>
          <p:nvPr>
            <p:ph type="ftr" sz="quarter" idx="11"/>
          </p:nvPr>
        </p:nvSpPr>
        <p:spPr/>
        <p:txBody>
          <a:bodyPr/>
          <a:lstStyle>
            <a:lvl1pPr>
              <a:defRPr/>
            </a:lvl1pPr>
          </a:lstStyle>
          <a:p>
            <a:endParaRPr lang="de-DE">
              <a:solidFill>
                <a:srgbClr val="000000"/>
              </a:solidFill>
            </a:endParaRPr>
          </a:p>
        </p:txBody>
      </p:sp>
      <p:sp>
        <p:nvSpPr>
          <p:cNvPr id="7" name="Foliennummernplatzhalter 6"/>
          <p:cNvSpPr>
            <a:spLocks noGrp="1"/>
          </p:cNvSpPr>
          <p:nvPr>
            <p:ph type="sldNum" sz="quarter" idx="12"/>
          </p:nvPr>
        </p:nvSpPr>
        <p:spPr/>
        <p:txBody>
          <a:bodyPr/>
          <a:lstStyle>
            <a:lvl1pPr>
              <a:defRPr/>
            </a:lvl1pPr>
          </a:lstStyle>
          <a:p>
            <a:fld id="{748ECBB8-A37E-4610-ADC9-6AB42354D49F}" type="slidenum">
              <a:rPr lang="de-DE">
                <a:solidFill>
                  <a:srgbClr val="000000"/>
                </a:solidFill>
              </a:rPr>
              <a:pPr/>
              <a:t>‹Nr.›</a:t>
            </a:fld>
            <a:endParaRPr lang="de-DE">
              <a:solidFill>
                <a:srgbClr val="000000"/>
              </a:solidFill>
            </a:endParaRPr>
          </a:p>
        </p:txBody>
      </p:sp>
    </p:spTree>
    <p:extLst>
      <p:ext uri="{BB962C8B-B14F-4D97-AF65-F5344CB8AC3E}">
        <p14:creationId xmlns:p14="http://schemas.microsoft.com/office/powerpoint/2010/main" val="7836569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endParaRPr lang="de-DE">
              <a:solidFill>
                <a:srgbClr val="000000"/>
              </a:solidFill>
            </a:endParaRPr>
          </a:p>
        </p:txBody>
      </p:sp>
      <p:sp>
        <p:nvSpPr>
          <p:cNvPr id="8" name="Fußzeilenplatzhalter 7"/>
          <p:cNvSpPr>
            <a:spLocks noGrp="1"/>
          </p:cNvSpPr>
          <p:nvPr>
            <p:ph type="ftr" sz="quarter" idx="11"/>
          </p:nvPr>
        </p:nvSpPr>
        <p:spPr/>
        <p:txBody>
          <a:bodyPr/>
          <a:lstStyle>
            <a:lvl1pPr>
              <a:defRPr/>
            </a:lvl1pPr>
          </a:lstStyle>
          <a:p>
            <a:endParaRPr lang="de-DE">
              <a:solidFill>
                <a:srgbClr val="000000"/>
              </a:solidFill>
            </a:endParaRPr>
          </a:p>
        </p:txBody>
      </p:sp>
      <p:sp>
        <p:nvSpPr>
          <p:cNvPr id="9" name="Foliennummernplatzhalter 8"/>
          <p:cNvSpPr>
            <a:spLocks noGrp="1"/>
          </p:cNvSpPr>
          <p:nvPr>
            <p:ph type="sldNum" sz="quarter" idx="12"/>
          </p:nvPr>
        </p:nvSpPr>
        <p:spPr/>
        <p:txBody>
          <a:bodyPr/>
          <a:lstStyle>
            <a:lvl1pPr>
              <a:defRPr/>
            </a:lvl1pPr>
          </a:lstStyle>
          <a:p>
            <a:fld id="{EA0F5208-4F24-43FB-9DFC-720DD9651D41}" type="slidenum">
              <a:rPr lang="de-DE">
                <a:solidFill>
                  <a:srgbClr val="000000"/>
                </a:solidFill>
              </a:rPr>
              <a:pPr/>
              <a:t>‹Nr.›</a:t>
            </a:fld>
            <a:endParaRPr lang="de-DE">
              <a:solidFill>
                <a:srgbClr val="000000"/>
              </a:solidFill>
            </a:endParaRPr>
          </a:p>
        </p:txBody>
      </p:sp>
    </p:spTree>
    <p:extLst>
      <p:ext uri="{BB962C8B-B14F-4D97-AF65-F5344CB8AC3E}">
        <p14:creationId xmlns:p14="http://schemas.microsoft.com/office/powerpoint/2010/main" val="409907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5A0CDE9-A1A0-438D-AA6B-E86F94A11EAA}"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145180996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endParaRPr lang="de-DE">
              <a:solidFill>
                <a:srgbClr val="000000"/>
              </a:solidFill>
            </a:endParaRPr>
          </a:p>
        </p:txBody>
      </p:sp>
      <p:sp>
        <p:nvSpPr>
          <p:cNvPr id="4" name="Fußzeilenplatzhalter 3"/>
          <p:cNvSpPr>
            <a:spLocks noGrp="1"/>
          </p:cNvSpPr>
          <p:nvPr>
            <p:ph type="ftr" sz="quarter" idx="11"/>
          </p:nvPr>
        </p:nvSpPr>
        <p:spPr/>
        <p:txBody>
          <a:bodyPr/>
          <a:lstStyle>
            <a:lvl1pPr>
              <a:defRPr/>
            </a:lvl1pPr>
          </a:lstStyle>
          <a:p>
            <a:endParaRPr lang="de-DE">
              <a:solidFill>
                <a:srgbClr val="000000"/>
              </a:solidFill>
            </a:endParaRPr>
          </a:p>
        </p:txBody>
      </p:sp>
      <p:sp>
        <p:nvSpPr>
          <p:cNvPr id="5" name="Foliennummernplatzhalter 4"/>
          <p:cNvSpPr>
            <a:spLocks noGrp="1"/>
          </p:cNvSpPr>
          <p:nvPr>
            <p:ph type="sldNum" sz="quarter" idx="12"/>
          </p:nvPr>
        </p:nvSpPr>
        <p:spPr/>
        <p:txBody>
          <a:bodyPr/>
          <a:lstStyle>
            <a:lvl1pPr>
              <a:defRPr/>
            </a:lvl1pPr>
          </a:lstStyle>
          <a:p>
            <a:fld id="{37C6D7EA-A16E-4404-A475-EEDB6FE53B56}" type="slidenum">
              <a:rPr lang="de-DE">
                <a:solidFill>
                  <a:srgbClr val="000000"/>
                </a:solidFill>
              </a:rPr>
              <a:pPr/>
              <a:t>‹Nr.›</a:t>
            </a:fld>
            <a:endParaRPr lang="de-DE">
              <a:solidFill>
                <a:srgbClr val="000000"/>
              </a:solidFill>
            </a:endParaRPr>
          </a:p>
        </p:txBody>
      </p:sp>
    </p:spTree>
    <p:extLst>
      <p:ext uri="{BB962C8B-B14F-4D97-AF65-F5344CB8AC3E}">
        <p14:creationId xmlns:p14="http://schemas.microsoft.com/office/powerpoint/2010/main" val="39579400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solidFill>
                <a:srgbClr val="000000"/>
              </a:solidFill>
            </a:endParaRPr>
          </a:p>
        </p:txBody>
      </p:sp>
      <p:sp>
        <p:nvSpPr>
          <p:cNvPr id="3" name="Fußzeilenplatzhalter 2"/>
          <p:cNvSpPr>
            <a:spLocks noGrp="1"/>
          </p:cNvSpPr>
          <p:nvPr>
            <p:ph type="ftr" sz="quarter" idx="11"/>
          </p:nvPr>
        </p:nvSpPr>
        <p:spPr/>
        <p:txBody>
          <a:bodyPr/>
          <a:lstStyle>
            <a:lvl1pPr>
              <a:defRPr/>
            </a:lvl1pPr>
          </a:lstStyle>
          <a:p>
            <a:endParaRPr lang="de-DE">
              <a:solidFill>
                <a:srgbClr val="000000"/>
              </a:solidFill>
            </a:endParaRPr>
          </a:p>
        </p:txBody>
      </p:sp>
      <p:sp>
        <p:nvSpPr>
          <p:cNvPr id="4" name="Foliennummernplatzhalter 3"/>
          <p:cNvSpPr>
            <a:spLocks noGrp="1"/>
          </p:cNvSpPr>
          <p:nvPr>
            <p:ph type="sldNum" sz="quarter" idx="12"/>
          </p:nvPr>
        </p:nvSpPr>
        <p:spPr/>
        <p:txBody>
          <a:bodyPr/>
          <a:lstStyle>
            <a:lvl1pPr>
              <a:defRPr/>
            </a:lvl1pPr>
          </a:lstStyle>
          <a:p>
            <a:fld id="{77609076-930D-4984-B6F6-B02F31BDD80B}" type="slidenum">
              <a:rPr lang="de-DE">
                <a:solidFill>
                  <a:srgbClr val="000000"/>
                </a:solidFill>
              </a:rPr>
              <a:pPr/>
              <a:t>‹Nr.›</a:t>
            </a:fld>
            <a:endParaRPr lang="de-DE">
              <a:solidFill>
                <a:srgbClr val="000000"/>
              </a:solidFill>
            </a:endParaRPr>
          </a:p>
        </p:txBody>
      </p:sp>
    </p:spTree>
    <p:extLst>
      <p:ext uri="{BB962C8B-B14F-4D97-AF65-F5344CB8AC3E}">
        <p14:creationId xmlns:p14="http://schemas.microsoft.com/office/powerpoint/2010/main" val="3783663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endParaRPr lang="de-DE">
              <a:solidFill>
                <a:srgbClr val="000000"/>
              </a:solidFill>
            </a:endParaRPr>
          </a:p>
        </p:txBody>
      </p:sp>
      <p:sp>
        <p:nvSpPr>
          <p:cNvPr id="6" name="Fußzeilenplatzhalter 5"/>
          <p:cNvSpPr>
            <a:spLocks noGrp="1"/>
          </p:cNvSpPr>
          <p:nvPr>
            <p:ph type="ftr" sz="quarter" idx="11"/>
          </p:nvPr>
        </p:nvSpPr>
        <p:spPr/>
        <p:txBody>
          <a:bodyPr/>
          <a:lstStyle>
            <a:lvl1pPr>
              <a:defRPr/>
            </a:lvl1pPr>
          </a:lstStyle>
          <a:p>
            <a:endParaRPr lang="de-DE">
              <a:solidFill>
                <a:srgbClr val="000000"/>
              </a:solidFill>
            </a:endParaRPr>
          </a:p>
        </p:txBody>
      </p:sp>
      <p:sp>
        <p:nvSpPr>
          <p:cNvPr id="7" name="Foliennummernplatzhalter 6"/>
          <p:cNvSpPr>
            <a:spLocks noGrp="1"/>
          </p:cNvSpPr>
          <p:nvPr>
            <p:ph type="sldNum" sz="quarter" idx="12"/>
          </p:nvPr>
        </p:nvSpPr>
        <p:spPr/>
        <p:txBody>
          <a:bodyPr/>
          <a:lstStyle>
            <a:lvl1pPr>
              <a:defRPr/>
            </a:lvl1pPr>
          </a:lstStyle>
          <a:p>
            <a:fld id="{A464444C-38CC-48F4-9FE2-28D546C6DC2C}" type="slidenum">
              <a:rPr lang="de-DE">
                <a:solidFill>
                  <a:srgbClr val="000000"/>
                </a:solidFill>
              </a:rPr>
              <a:pPr/>
              <a:t>‹Nr.›</a:t>
            </a:fld>
            <a:endParaRPr lang="de-DE">
              <a:solidFill>
                <a:srgbClr val="000000"/>
              </a:solidFill>
            </a:endParaRPr>
          </a:p>
        </p:txBody>
      </p:sp>
    </p:spTree>
    <p:extLst>
      <p:ext uri="{BB962C8B-B14F-4D97-AF65-F5344CB8AC3E}">
        <p14:creationId xmlns:p14="http://schemas.microsoft.com/office/powerpoint/2010/main" val="20856162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endParaRPr lang="de-DE">
              <a:solidFill>
                <a:srgbClr val="000000"/>
              </a:solidFill>
            </a:endParaRPr>
          </a:p>
        </p:txBody>
      </p:sp>
      <p:sp>
        <p:nvSpPr>
          <p:cNvPr id="6" name="Fußzeilenplatzhalter 5"/>
          <p:cNvSpPr>
            <a:spLocks noGrp="1"/>
          </p:cNvSpPr>
          <p:nvPr>
            <p:ph type="ftr" sz="quarter" idx="11"/>
          </p:nvPr>
        </p:nvSpPr>
        <p:spPr/>
        <p:txBody>
          <a:bodyPr/>
          <a:lstStyle>
            <a:lvl1pPr>
              <a:defRPr/>
            </a:lvl1pPr>
          </a:lstStyle>
          <a:p>
            <a:endParaRPr lang="de-DE">
              <a:solidFill>
                <a:srgbClr val="000000"/>
              </a:solidFill>
            </a:endParaRPr>
          </a:p>
        </p:txBody>
      </p:sp>
      <p:sp>
        <p:nvSpPr>
          <p:cNvPr id="7" name="Foliennummernplatzhalter 6"/>
          <p:cNvSpPr>
            <a:spLocks noGrp="1"/>
          </p:cNvSpPr>
          <p:nvPr>
            <p:ph type="sldNum" sz="quarter" idx="12"/>
          </p:nvPr>
        </p:nvSpPr>
        <p:spPr/>
        <p:txBody>
          <a:bodyPr/>
          <a:lstStyle>
            <a:lvl1pPr>
              <a:defRPr/>
            </a:lvl1pPr>
          </a:lstStyle>
          <a:p>
            <a:fld id="{1917F3CF-59A7-4329-8385-99BE297D2AC0}" type="slidenum">
              <a:rPr lang="de-DE">
                <a:solidFill>
                  <a:srgbClr val="000000"/>
                </a:solidFill>
              </a:rPr>
              <a:pPr/>
              <a:t>‹Nr.›</a:t>
            </a:fld>
            <a:endParaRPr lang="de-DE">
              <a:solidFill>
                <a:srgbClr val="000000"/>
              </a:solidFill>
            </a:endParaRPr>
          </a:p>
        </p:txBody>
      </p:sp>
    </p:spTree>
    <p:extLst>
      <p:ext uri="{BB962C8B-B14F-4D97-AF65-F5344CB8AC3E}">
        <p14:creationId xmlns:p14="http://schemas.microsoft.com/office/powerpoint/2010/main" val="13573235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solidFill>
                <a:srgbClr val="000000"/>
              </a:solidFill>
            </a:endParaRPr>
          </a:p>
        </p:txBody>
      </p:sp>
      <p:sp>
        <p:nvSpPr>
          <p:cNvPr id="5" name="Fußzeilenplatzhalter 4"/>
          <p:cNvSpPr>
            <a:spLocks noGrp="1"/>
          </p:cNvSpPr>
          <p:nvPr>
            <p:ph type="ftr" sz="quarter" idx="11"/>
          </p:nvPr>
        </p:nvSpPr>
        <p:spPr/>
        <p:txBody>
          <a:bodyPr/>
          <a:lstStyle>
            <a:lvl1pPr>
              <a:defRPr/>
            </a:lvl1pPr>
          </a:lstStyle>
          <a:p>
            <a:endParaRPr lang="de-DE">
              <a:solidFill>
                <a:srgbClr val="000000"/>
              </a:solidFill>
            </a:endParaRPr>
          </a:p>
        </p:txBody>
      </p:sp>
      <p:sp>
        <p:nvSpPr>
          <p:cNvPr id="6" name="Foliennummernplatzhalter 5"/>
          <p:cNvSpPr>
            <a:spLocks noGrp="1"/>
          </p:cNvSpPr>
          <p:nvPr>
            <p:ph type="sldNum" sz="quarter" idx="12"/>
          </p:nvPr>
        </p:nvSpPr>
        <p:spPr/>
        <p:txBody>
          <a:bodyPr/>
          <a:lstStyle>
            <a:lvl1pPr>
              <a:defRPr/>
            </a:lvl1pPr>
          </a:lstStyle>
          <a:p>
            <a:fld id="{6BFF7C1D-63B5-4187-A024-30B2B27193C7}" type="slidenum">
              <a:rPr lang="de-DE">
                <a:solidFill>
                  <a:srgbClr val="000000"/>
                </a:solidFill>
              </a:rPr>
              <a:pPr/>
              <a:t>‹Nr.›</a:t>
            </a:fld>
            <a:endParaRPr lang="de-DE">
              <a:solidFill>
                <a:srgbClr val="000000"/>
              </a:solidFill>
            </a:endParaRPr>
          </a:p>
        </p:txBody>
      </p:sp>
    </p:spTree>
    <p:extLst>
      <p:ext uri="{BB962C8B-B14F-4D97-AF65-F5344CB8AC3E}">
        <p14:creationId xmlns:p14="http://schemas.microsoft.com/office/powerpoint/2010/main" val="225148617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solidFill>
                <a:srgbClr val="000000"/>
              </a:solidFill>
            </a:endParaRPr>
          </a:p>
        </p:txBody>
      </p:sp>
      <p:sp>
        <p:nvSpPr>
          <p:cNvPr id="5" name="Fußzeilenplatzhalter 4"/>
          <p:cNvSpPr>
            <a:spLocks noGrp="1"/>
          </p:cNvSpPr>
          <p:nvPr>
            <p:ph type="ftr" sz="quarter" idx="11"/>
          </p:nvPr>
        </p:nvSpPr>
        <p:spPr/>
        <p:txBody>
          <a:bodyPr/>
          <a:lstStyle>
            <a:lvl1pPr>
              <a:defRPr/>
            </a:lvl1pPr>
          </a:lstStyle>
          <a:p>
            <a:endParaRPr lang="de-DE">
              <a:solidFill>
                <a:srgbClr val="000000"/>
              </a:solidFill>
            </a:endParaRPr>
          </a:p>
        </p:txBody>
      </p:sp>
      <p:sp>
        <p:nvSpPr>
          <p:cNvPr id="6" name="Foliennummernplatzhalter 5"/>
          <p:cNvSpPr>
            <a:spLocks noGrp="1"/>
          </p:cNvSpPr>
          <p:nvPr>
            <p:ph type="sldNum" sz="quarter" idx="12"/>
          </p:nvPr>
        </p:nvSpPr>
        <p:spPr/>
        <p:txBody>
          <a:bodyPr/>
          <a:lstStyle>
            <a:lvl1pPr>
              <a:defRPr/>
            </a:lvl1pPr>
          </a:lstStyle>
          <a:p>
            <a:fld id="{785F314D-DBD7-4CD7-AC9E-C662AA373C0E}" type="slidenum">
              <a:rPr lang="de-DE">
                <a:solidFill>
                  <a:srgbClr val="000000"/>
                </a:solidFill>
              </a:rPr>
              <a:pPr/>
              <a:t>‹Nr.›</a:t>
            </a:fld>
            <a:endParaRPr lang="de-DE">
              <a:solidFill>
                <a:srgbClr val="000000"/>
              </a:solidFill>
            </a:endParaRPr>
          </a:p>
        </p:txBody>
      </p:sp>
    </p:spTree>
    <p:extLst>
      <p:ext uri="{BB962C8B-B14F-4D97-AF65-F5344CB8AC3E}">
        <p14:creationId xmlns:p14="http://schemas.microsoft.com/office/powerpoint/2010/main" val="466924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81A76D9-3657-46C5-8C2E-7CA96E6DBEBE}"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2083065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56C24E1B-143E-4DC9-8389-14EBD270D9C3}"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3012172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03AA5FA-0C3B-4302-92C8-26792ECBA74B}"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3514435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D82FC25-24BF-4A81-8620-B307D0623A90}"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1515842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851E85-2A50-4A9B-963F-EB35C4127808}"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1655179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1"/>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de-DE">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E340F1E-23C4-4172-9FF5-C9FB740B747A}" type="slidenum">
              <a:rPr lang="de-DE">
                <a:solidFill>
                  <a:srgbClr val="000000"/>
                </a:solidFill>
              </a:rPr>
              <a:pPr>
                <a:defRPr/>
              </a:pPr>
              <a:t>‹Nr.›</a:t>
            </a:fld>
            <a:endParaRPr lang="de-DE">
              <a:solidFill>
                <a:srgbClr val="000000"/>
              </a:solidFill>
            </a:endParaRPr>
          </a:p>
        </p:txBody>
      </p:sp>
    </p:spTree>
    <p:extLst>
      <p:ext uri="{BB962C8B-B14F-4D97-AF65-F5344CB8AC3E}">
        <p14:creationId xmlns:p14="http://schemas.microsoft.com/office/powerpoint/2010/main" val="3707591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1027" name="Rectangle 3"/>
          <p:cNvSpPr>
            <a:spLocks noGrp="1" noChangeArrowheads="1"/>
          </p:cNvSpPr>
          <p:nvPr>
            <p:ph type="body" idx="1"/>
          </p:nvPr>
        </p:nvSpPr>
        <p:spPr bwMode="auto">
          <a:xfrm>
            <a:off x="457200" y="1600201"/>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2765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de-DE">
              <a:solidFill>
                <a:srgbClr val="000000"/>
              </a:solidFill>
              <a:ea typeface="+mn-ea"/>
            </a:endParaRPr>
          </a:p>
        </p:txBody>
      </p:sp>
      <p:sp>
        <p:nvSpPr>
          <p:cNvPr id="276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de-DE">
              <a:solidFill>
                <a:srgbClr val="000000"/>
              </a:solidFill>
              <a:ea typeface="+mn-ea"/>
            </a:endParaRPr>
          </a:p>
        </p:txBody>
      </p:sp>
      <p:sp>
        <p:nvSpPr>
          <p:cNvPr id="276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2918AB2F-5D54-4071-AFEC-50162BE200B2}" type="slidenum">
              <a:rPr lang="de-DE">
                <a:solidFill>
                  <a:srgbClr val="000000"/>
                </a:solidFill>
                <a:ea typeface="+mn-ea"/>
              </a:rPr>
              <a:pPr>
                <a:defRPr/>
              </a:pPr>
              <a:t>‹Nr.›</a:t>
            </a:fld>
            <a:endParaRPr lang="de-DE">
              <a:solidFill>
                <a:srgbClr val="000000"/>
              </a:solidFill>
              <a:ea typeface="+mn-ea"/>
            </a:endParaRPr>
          </a:p>
        </p:txBody>
      </p:sp>
    </p:spTree>
    <p:extLst>
      <p:ext uri="{BB962C8B-B14F-4D97-AF65-F5344CB8AC3E}">
        <p14:creationId xmlns:p14="http://schemas.microsoft.com/office/powerpoint/2010/main" val="1784489391"/>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 id="2147483837" r:id="rId12"/>
    <p:sldLayoutId id="2147483838"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1027" name="Rectangle 3"/>
          <p:cNvSpPr>
            <a:spLocks noGrp="1" noChangeArrowheads="1"/>
          </p:cNvSpPr>
          <p:nvPr>
            <p:ph type="body" idx="1"/>
          </p:nvPr>
        </p:nvSpPr>
        <p:spPr bwMode="auto">
          <a:xfrm>
            <a:off x="457200" y="1600201"/>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de-DE">
              <a:solidFill>
                <a:srgbClr val="000000"/>
              </a:solidFill>
              <a:ea typeface="+mn-ea"/>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de-DE">
              <a:solidFill>
                <a:srgbClr val="000000"/>
              </a:solidFill>
              <a:ea typeface="+mn-ea"/>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E2DEA89-A371-41AB-9B80-574E8EB77FE3}" type="slidenum">
              <a:rPr lang="de-DE">
                <a:solidFill>
                  <a:srgbClr val="000000"/>
                </a:solidFill>
                <a:ea typeface="+mn-ea"/>
              </a:rPr>
              <a:pPr/>
              <a:t>‹Nr.›</a:t>
            </a:fld>
            <a:endParaRPr lang="de-DE">
              <a:solidFill>
                <a:srgbClr val="000000"/>
              </a:solidFill>
              <a:ea typeface="+mn-ea"/>
            </a:endParaRPr>
          </a:p>
        </p:txBody>
      </p:sp>
    </p:spTree>
    <p:extLst>
      <p:ext uri="{BB962C8B-B14F-4D97-AF65-F5344CB8AC3E}">
        <p14:creationId xmlns:p14="http://schemas.microsoft.com/office/powerpoint/2010/main" val="1637180271"/>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de-DE">
              <a:solidFill>
                <a:srgbClr val="000000"/>
              </a:solidFill>
              <a:ea typeface="+mn-ea"/>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de-DE">
              <a:solidFill>
                <a:srgbClr val="000000"/>
              </a:solidFill>
              <a:ea typeface="+mn-ea"/>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E2DEA89-A371-41AB-9B80-574E8EB77FE3}" type="slidenum">
              <a:rPr lang="de-DE">
                <a:solidFill>
                  <a:srgbClr val="000000"/>
                </a:solidFill>
                <a:ea typeface="+mn-ea"/>
              </a:rPr>
              <a:pPr/>
              <a:t>‹Nr.›</a:t>
            </a:fld>
            <a:endParaRPr lang="de-DE">
              <a:solidFill>
                <a:srgbClr val="000000"/>
              </a:solidFill>
              <a:ea typeface="+mn-ea"/>
            </a:endParaRPr>
          </a:p>
        </p:txBody>
      </p:sp>
    </p:spTree>
    <p:extLst>
      <p:ext uri="{BB962C8B-B14F-4D97-AF65-F5344CB8AC3E}">
        <p14:creationId xmlns:p14="http://schemas.microsoft.com/office/powerpoint/2010/main" val="2689323606"/>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81" name="Object 9"/>
          <p:cNvGraphicFramePr>
            <a:graphicFrameLocks noGrp="1" noChangeAspect="1"/>
          </p:cNvGraphicFramePr>
          <p:nvPr>
            <p:ph sz="quarter" idx="4294967295"/>
          </p:nvPr>
        </p:nvGraphicFramePr>
        <p:xfrm>
          <a:off x="0" y="5613400"/>
          <a:ext cx="709613" cy="914400"/>
        </p:xfrm>
        <a:graphic>
          <a:graphicData uri="http://schemas.openxmlformats.org/presentationml/2006/ole">
            <mc:AlternateContent xmlns:mc="http://schemas.openxmlformats.org/markup-compatibility/2006">
              <mc:Choice xmlns:v="urn:schemas-microsoft-com:vml" Requires="v">
                <p:oleObj spid="_x0000_s53296" name="Image" r:id="rId4" imgW="2516061" imgH="3240381" progId="PhotoshopElements.Image.2">
                  <p:embed/>
                </p:oleObj>
              </mc:Choice>
              <mc:Fallback>
                <p:oleObj name="Image" r:id="rId4" imgW="2516061" imgH="3240381" progId="PhotoshopElements.Image.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5613400"/>
                        <a:ext cx="709613" cy="914400"/>
                      </a:xfrm>
                      <a:prstGeom prst="rect">
                        <a:avLst/>
                      </a:prstGeom>
                    </p:spPr>
                  </p:pic>
                </p:oleObj>
              </mc:Fallback>
            </mc:AlternateContent>
          </a:graphicData>
        </a:graphic>
      </p:graphicFrame>
      <p:sp>
        <p:nvSpPr>
          <p:cNvPr id="3077" name="Rectangle 5"/>
          <p:cNvSpPr>
            <a:spLocks noGrp="1" noChangeArrowheads="1"/>
          </p:cNvSpPr>
          <p:nvPr>
            <p:ph type="body" sz="half" idx="4294967295"/>
          </p:nvPr>
        </p:nvSpPr>
        <p:spPr>
          <a:xfrm>
            <a:off x="827584" y="980728"/>
            <a:ext cx="7560840" cy="4392488"/>
          </a:xfrm>
          <a:solidFill>
            <a:schemeClr val="bg1"/>
          </a:solidFill>
          <a:ln>
            <a:solidFill>
              <a:srgbClr val="FFFFFF"/>
            </a:solidFill>
            <a:miter lim="800000"/>
            <a:headEnd/>
            <a:tailEnd/>
          </a:ln>
        </p:spPr>
        <p:txBody>
          <a:bodyPr/>
          <a:lstStyle/>
          <a:p>
            <a:pPr algn="ctr">
              <a:buFontTx/>
              <a:buNone/>
            </a:pPr>
            <a:r>
              <a:rPr lang="de-DE" sz="4000" b="1" dirty="0" smtClean="0">
                <a:latin typeface="Bookman Old Style" pitchFamily="18" charset="0"/>
              </a:rPr>
              <a:t>Rituale im Wandel von Familien und professionellen Organisationen</a:t>
            </a:r>
          </a:p>
          <a:p>
            <a:pPr algn="ctr">
              <a:buFontTx/>
              <a:buNone/>
            </a:pPr>
            <a:r>
              <a:rPr lang="de-DE" b="1" dirty="0" smtClean="0">
                <a:latin typeface="Bookman Old Style" pitchFamily="18" charset="0"/>
              </a:rPr>
              <a:t>(Rituale in sozialen Systemen)</a:t>
            </a:r>
          </a:p>
          <a:p>
            <a:pPr algn="ctr">
              <a:buFontTx/>
              <a:buNone/>
            </a:pPr>
            <a:r>
              <a:rPr lang="de-DE" dirty="0" smtClean="0">
                <a:latin typeface="Bookman Old Style" pitchFamily="18" charset="0"/>
              </a:rPr>
              <a:t>Bruno Hildenbrand</a:t>
            </a:r>
          </a:p>
          <a:p>
            <a:pPr algn="ctr">
              <a:buFontTx/>
              <a:buNone/>
            </a:pPr>
            <a:r>
              <a:rPr lang="de-DE" dirty="0" smtClean="0">
                <a:latin typeface="Bookman Old Style" pitchFamily="18" charset="0"/>
              </a:rPr>
              <a:t>Institut für Soziologie</a:t>
            </a:r>
            <a:endParaRPr lang="de-DE" dirty="0">
              <a:latin typeface="Bookman Old Style" pitchFamily="18" charset="0"/>
            </a:endParaRPr>
          </a:p>
        </p:txBody>
      </p:sp>
      <p:graphicFrame>
        <p:nvGraphicFramePr>
          <p:cNvPr id="3085" name="Object 13"/>
          <p:cNvGraphicFramePr>
            <a:graphicFrameLocks noChangeAspect="1"/>
          </p:cNvGraphicFramePr>
          <p:nvPr/>
        </p:nvGraphicFramePr>
        <p:xfrm>
          <a:off x="468313" y="333376"/>
          <a:ext cx="3733800" cy="276225"/>
        </p:xfrm>
        <a:graphic>
          <a:graphicData uri="http://schemas.openxmlformats.org/presentationml/2006/ole">
            <mc:AlternateContent xmlns:mc="http://schemas.openxmlformats.org/markup-compatibility/2006">
              <mc:Choice xmlns:v="urn:schemas-microsoft-com:vml" Requires="v">
                <p:oleObj spid="_x0000_s53297" name="Image" r:id="rId6" imgW="5082951" imgH="368254" progId="Photoshop.Image.5">
                  <p:embed/>
                </p:oleObj>
              </mc:Choice>
              <mc:Fallback>
                <p:oleObj name="Image" r:id="rId6" imgW="5082951" imgH="368254" progId="Photoshop.Image.5">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8313" y="333376"/>
                        <a:ext cx="3733800" cy="2762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6" name="Text Box 14"/>
          <p:cNvSpPr txBox="1">
            <a:spLocks noChangeArrowheads="1"/>
          </p:cNvSpPr>
          <p:nvPr/>
        </p:nvSpPr>
        <p:spPr bwMode="auto">
          <a:xfrm>
            <a:off x="7162801" y="304800"/>
            <a:ext cx="1362075" cy="246221"/>
          </a:xfrm>
          <a:prstGeom prst="rect">
            <a:avLst/>
          </a:prstGeom>
          <a:noFill/>
          <a:ln w="9525">
            <a:solidFill>
              <a:srgbClr val="FFFF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de-DE" sz="1000">
                <a:solidFill>
                  <a:srgbClr val="FFFFFF"/>
                </a:solidFill>
                <a:latin typeface="Times New Roman" pitchFamily="18" charset="0"/>
              </a:rPr>
              <a:t> DATUM Nr.</a:t>
            </a:r>
            <a:endParaRPr lang="de-DE" sz="2400">
              <a:latin typeface="Times New Roman" pitchFamily="18" charset="0"/>
            </a:endParaRPr>
          </a:p>
        </p:txBody>
      </p:sp>
    </p:spTree>
    <p:extLst>
      <p:ext uri="{BB962C8B-B14F-4D97-AF65-F5344CB8AC3E}">
        <p14:creationId xmlns:p14="http://schemas.microsoft.com/office/powerpoint/2010/main" val="8254292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b="1" dirty="0" smtClean="0">
                <a:latin typeface="Georgia" pitchFamily="18" charset="0"/>
              </a:rPr>
              <a:t>Das Paradox des Rituals in professionellen Organisationen</a:t>
            </a:r>
            <a:endParaRPr lang="de-DE" sz="3600" b="1" dirty="0">
              <a:latin typeface="Georgia" pitchFamily="18" charset="0"/>
            </a:endParaRPr>
          </a:p>
        </p:txBody>
      </p:sp>
      <p:sp>
        <p:nvSpPr>
          <p:cNvPr id="3" name="Inhaltsplatzhalter 2"/>
          <p:cNvSpPr>
            <a:spLocks noGrp="1"/>
          </p:cNvSpPr>
          <p:nvPr>
            <p:ph idx="1"/>
          </p:nvPr>
        </p:nvSpPr>
        <p:spPr/>
        <p:txBody>
          <a:bodyPr/>
          <a:lstStyle/>
          <a:p>
            <a:pPr marL="0" indent="0">
              <a:buNone/>
            </a:pPr>
            <a:r>
              <a:rPr lang="de-DE" sz="2800" dirty="0" smtClean="0">
                <a:solidFill>
                  <a:srgbClr val="0070C0"/>
                </a:solidFill>
                <a:latin typeface="Georgia" pitchFamily="18" charset="0"/>
              </a:rPr>
              <a:t>Tom Levold:</a:t>
            </a:r>
          </a:p>
          <a:p>
            <a:r>
              <a:rPr lang="de-DE" sz="2800" dirty="0" smtClean="0">
                <a:latin typeface="Georgia" pitchFamily="18" charset="0"/>
              </a:rPr>
              <a:t>Rituale stiften Einheit durch unhinterfragte, für selbstverständlich hingenommene  Prozesse</a:t>
            </a:r>
          </a:p>
          <a:p>
            <a:r>
              <a:rPr lang="de-DE" sz="2800" dirty="0" smtClean="0">
                <a:latin typeface="Georgia" pitchFamily="18" charset="0"/>
              </a:rPr>
              <a:t>Mitglieder professioneller Organisationen sind auf Reflexivität angelegt</a:t>
            </a:r>
          </a:p>
          <a:p>
            <a:r>
              <a:rPr lang="de-DE" sz="2800" dirty="0" smtClean="0">
                <a:latin typeface="Georgia" pitchFamily="18" charset="0"/>
              </a:rPr>
              <a:t>Reflexivität aber liegt quer zum </a:t>
            </a:r>
            <a:r>
              <a:rPr lang="de-DE" sz="2800" dirty="0">
                <a:latin typeface="Georgia" pitchFamily="18" charset="0"/>
              </a:rPr>
              <a:t>R</a:t>
            </a:r>
            <a:r>
              <a:rPr lang="de-DE" sz="2800" dirty="0" smtClean="0">
                <a:latin typeface="Georgia" pitchFamily="18" charset="0"/>
              </a:rPr>
              <a:t>itual </a:t>
            </a:r>
          </a:p>
          <a:p>
            <a:r>
              <a:rPr lang="de-DE" sz="2800" dirty="0" smtClean="0">
                <a:latin typeface="Georgia" pitchFamily="18" charset="0"/>
              </a:rPr>
              <a:t>Ritualisierungen in professionellen Organisationen müssen also reflexiv abgesichert werden</a:t>
            </a:r>
            <a:endParaRPr lang="de-DE" sz="2800" dirty="0">
              <a:latin typeface="Georgia" pitchFamily="18" charset="0"/>
            </a:endParaRPr>
          </a:p>
        </p:txBody>
      </p:sp>
    </p:spTree>
    <p:extLst>
      <p:ext uri="{BB962C8B-B14F-4D97-AF65-F5344CB8AC3E}">
        <p14:creationId xmlns:p14="http://schemas.microsoft.com/office/powerpoint/2010/main" val="3345756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b="1" dirty="0" smtClean="0">
                <a:latin typeface="Georgia" pitchFamily="18" charset="0"/>
              </a:rPr>
              <a:t>Zusammenfassung</a:t>
            </a:r>
            <a:endParaRPr lang="de-DE" sz="4000" b="1" dirty="0">
              <a:latin typeface="Georgia" pitchFamily="18" charset="0"/>
            </a:endParaRPr>
          </a:p>
        </p:txBody>
      </p:sp>
      <p:sp>
        <p:nvSpPr>
          <p:cNvPr id="3" name="Inhaltsplatzhalter 2"/>
          <p:cNvSpPr>
            <a:spLocks noGrp="1"/>
          </p:cNvSpPr>
          <p:nvPr>
            <p:ph idx="1"/>
          </p:nvPr>
        </p:nvSpPr>
        <p:spPr/>
        <p:txBody>
          <a:bodyPr/>
          <a:lstStyle/>
          <a:p>
            <a:r>
              <a:rPr lang="de-DE" sz="2600" dirty="0" smtClean="0">
                <a:latin typeface="Georgia" pitchFamily="18" charset="0"/>
              </a:rPr>
              <a:t>Rituale können Prozesse des Wandels in Familien wie auch in professionellen Organisationen nachhaltig unterstützen</a:t>
            </a:r>
          </a:p>
          <a:p>
            <a:r>
              <a:rPr lang="de-DE" sz="2600" dirty="0" smtClean="0">
                <a:latin typeface="Georgia" pitchFamily="18" charset="0"/>
              </a:rPr>
              <a:t>Ein Wandlungsprozess kann sogar in der Struktur eines Rituals organisiert werden (Exodus)</a:t>
            </a:r>
          </a:p>
          <a:p>
            <a:r>
              <a:rPr lang="de-DE" sz="2600" dirty="0" smtClean="0">
                <a:latin typeface="Georgia" pitchFamily="18" charset="0"/>
              </a:rPr>
              <a:t>In der reflexiven Moderne hat das Ritual jedoch seine Selbstverständlichkeit eingebüßt, es muss reflexiv begründet werden</a:t>
            </a:r>
          </a:p>
          <a:p>
            <a:r>
              <a:rPr lang="de-DE" sz="2600" dirty="0" smtClean="0">
                <a:latin typeface="Georgia" pitchFamily="18" charset="0"/>
              </a:rPr>
              <a:t>Das ist ein Paradox, dessen Bearbeitung selber Veränderungspotentiale birgt</a:t>
            </a:r>
            <a:endParaRPr lang="de-DE" sz="2600" dirty="0">
              <a:latin typeface="Georgia" pitchFamily="18" charset="0"/>
            </a:endParaRPr>
          </a:p>
        </p:txBody>
      </p:sp>
    </p:spTree>
    <p:extLst>
      <p:ext uri="{BB962C8B-B14F-4D97-AF65-F5344CB8AC3E}">
        <p14:creationId xmlns:p14="http://schemas.microsoft.com/office/powerpoint/2010/main" val="980083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b="1" dirty="0" smtClean="0">
                <a:latin typeface="Georgia" pitchFamily="18" charset="0"/>
              </a:rPr>
              <a:t>Aufstellung als Übergangsritual (vollständiger Krisenzyklus)</a:t>
            </a:r>
            <a:endParaRPr lang="de-DE" sz="3600" b="1" dirty="0">
              <a:latin typeface="Georgia" pitchFamily="18" charset="0"/>
            </a:endParaRPr>
          </a:p>
        </p:txBody>
      </p:sp>
      <p:sp>
        <p:nvSpPr>
          <p:cNvPr id="3" name="Inhaltsplatzhalter 2"/>
          <p:cNvSpPr>
            <a:spLocks noGrp="1"/>
          </p:cNvSpPr>
          <p:nvPr>
            <p:ph idx="1"/>
          </p:nvPr>
        </p:nvSpPr>
        <p:spPr/>
        <p:txBody>
          <a:bodyPr/>
          <a:lstStyle/>
          <a:p>
            <a:pPr marL="0" indent="0">
              <a:buNone/>
            </a:pPr>
            <a:r>
              <a:rPr lang="de-DE" sz="2400" dirty="0" smtClean="0">
                <a:latin typeface="Georgia" pitchFamily="18" charset="0"/>
              </a:rPr>
              <a:t>(Babis &amp; Schwester, vgl. Hildenbrand &amp; Weber 2002)</a:t>
            </a:r>
          </a:p>
          <a:p>
            <a:pPr marL="514350" indent="-514350">
              <a:buAutoNum type="arabicParenBoth"/>
            </a:pPr>
            <a:r>
              <a:rPr lang="de-DE" sz="2600" dirty="0" smtClean="0">
                <a:latin typeface="Georgia" pitchFamily="18" charset="0"/>
              </a:rPr>
              <a:t>Babis hat kein spezielles Anliegen, aber er befindet sich, wie er sagt,  in einer lang anhaltenden </a:t>
            </a:r>
            <a:r>
              <a:rPr lang="de-DE" sz="2600" b="1" dirty="0" smtClean="0">
                <a:latin typeface="Georgia" pitchFamily="18" charset="0"/>
              </a:rPr>
              <a:t>Ablösekrise</a:t>
            </a:r>
            <a:r>
              <a:rPr lang="de-DE" sz="2600" dirty="0" smtClean="0">
                <a:latin typeface="Georgia" pitchFamily="18" charset="0"/>
              </a:rPr>
              <a:t>.</a:t>
            </a:r>
          </a:p>
          <a:p>
            <a:pPr marL="514350" indent="-514350">
              <a:buAutoNum type="arabicParenBoth"/>
            </a:pPr>
            <a:r>
              <a:rPr lang="de-DE" sz="2600" dirty="0" smtClean="0">
                <a:latin typeface="Georgia" pitchFamily="18" charset="0"/>
              </a:rPr>
              <a:t>Indem Babis seine aktuelle Situation aufstellt, aktiviert er die </a:t>
            </a:r>
            <a:r>
              <a:rPr lang="de-DE" sz="2600" b="1" dirty="0" smtClean="0">
                <a:latin typeface="Georgia" pitchFamily="18" charset="0"/>
              </a:rPr>
              <a:t>Homöostase</a:t>
            </a:r>
            <a:r>
              <a:rPr lang="de-DE" sz="2600" dirty="0" smtClean="0">
                <a:latin typeface="Georgia" pitchFamily="18" charset="0"/>
              </a:rPr>
              <a:t>.</a:t>
            </a:r>
          </a:p>
          <a:p>
            <a:pPr marL="514350" indent="-514350">
              <a:buAutoNum type="arabicParenBoth"/>
            </a:pPr>
            <a:r>
              <a:rPr lang="de-DE" sz="2600" dirty="0" smtClean="0">
                <a:solidFill>
                  <a:srgbClr val="0070C0"/>
                </a:solidFill>
                <a:latin typeface="Georgia" pitchFamily="18" charset="0"/>
              </a:rPr>
              <a:t>Der </a:t>
            </a:r>
            <a:r>
              <a:rPr lang="de-DE" sz="2600" dirty="0">
                <a:solidFill>
                  <a:srgbClr val="0070C0"/>
                </a:solidFill>
                <a:latin typeface="Georgia" pitchFamily="18" charset="0"/>
              </a:rPr>
              <a:t>A</a:t>
            </a:r>
            <a:r>
              <a:rPr lang="de-DE" sz="2600" dirty="0" smtClean="0">
                <a:solidFill>
                  <a:srgbClr val="0070C0"/>
                </a:solidFill>
                <a:latin typeface="Georgia" pitchFamily="18" charset="0"/>
              </a:rPr>
              <a:t>ufsteller </a:t>
            </a:r>
            <a:r>
              <a:rPr lang="de-DE" sz="2600" i="1" dirty="0" smtClean="0">
                <a:solidFill>
                  <a:srgbClr val="0070C0"/>
                </a:solidFill>
                <a:latin typeface="Georgia" pitchFamily="18" charset="0"/>
              </a:rPr>
              <a:t>dramatisiert die Situation</a:t>
            </a:r>
            <a:r>
              <a:rPr lang="de-DE" sz="2600" dirty="0" smtClean="0">
                <a:solidFill>
                  <a:srgbClr val="0070C0"/>
                </a:solidFill>
                <a:latin typeface="Georgia" pitchFamily="18" charset="0"/>
              </a:rPr>
              <a:t>, indem er die Aufstellung verändert: </a:t>
            </a:r>
            <a:r>
              <a:rPr lang="de-DE" sz="2600" b="1" dirty="0" err="1" smtClean="0">
                <a:solidFill>
                  <a:srgbClr val="0070C0"/>
                </a:solidFill>
                <a:latin typeface="Georgia" pitchFamily="18" charset="0"/>
              </a:rPr>
              <a:t>Destablisierung</a:t>
            </a:r>
            <a:r>
              <a:rPr lang="de-DE" sz="2600" b="1" dirty="0" smtClean="0">
                <a:solidFill>
                  <a:srgbClr val="0070C0"/>
                </a:solidFill>
                <a:latin typeface="Georgia" pitchFamily="18" charset="0"/>
              </a:rPr>
              <a:t>,</a:t>
            </a:r>
            <a:r>
              <a:rPr lang="de-DE" sz="2600" dirty="0" smtClean="0">
                <a:solidFill>
                  <a:srgbClr val="0070C0"/>
                </a:solidFill>
                <a:latin typeface="Georgia" pitchFamily="18" charset="0"/>
              </a:rPr>
              <a:t> </a:t>
            </a:r>
            <a:r>
              <a:rPr lang="de-DE" sz="2600" b="1" dirty="0" smtClean="0">
                <a:solidFill>
                  <a:srgbClr val="0070C0"/>
                </a:solidFill>
                <a:latin typeface="Georgia" pitchFamily="18" charset="0"/>
              </a:rPr>
              <a:t>Chaos.</a:t>
            </a:r>
          </a:p>
          <a:p>
            <a:pPr marL="514350" indent="-514350">
              <a:buAutoNum type="arabicParenBoth"/>
            </a:pPr>
            <a:r>
              <a:rPr lang="de-DE" sz="2600" dirty="0" smtClean="0">
                <a:latin typeface="Georgia" pitchFamily="18" charset="0"/>
              </a:rPr>
              <a:t>Lösungsaufstellung: </a:t>
            </a:r>
            <a:r>
              <a:rPr lang="de-DE" sz="2600" b="1" dirty="0" smtClean="0">
                <a:latin typeface="Georgia" pitchFamily="18" charset="0"/>
              </a:rPr>
              <a:t>Reintegration</a:t>
            </a:r>
            <a:r>
              <a:rPr lang="de-DE" sz="2600" dirty="0" smtClean="0">
                <a:latin typeface="Georgia" pitchFamily="18" charset="0"/>
              </a:rPr>
              <a:t>, </a:t>
            </a:r>
            <a:r>
              <a:rPr lang="de-DE" sz="2600" b="1" dirty="0" smtClean="0">
                <a:latin typeface="Georgia" pitchFamily="18" charset="0"/>
              </a:rPr>
              <a:t>neues</a:t>
            </a:r>
            <a:r>
              <a:rPr lang="de-DE" sz="2600" dirty="0" smtClean="0">
                <a:latin typeface="Georgia" pitchFamily="18" charset="0"/>
              </a:rPr>
              <a:t> </a:t>
            </a:r>
            <a:r>
              <a:rPr lang="de-DE" sz="2600" b="1" dirty="0" smtClean="0">
                <a:latin typeface="Georgia" pitchFamily="18" charset="0"/>
              </a:rPr>
              <a:t>Gleichgewicht</a:t>
            </a:r>
            <a:r>
              <a:rPr lang="de-DE" sz="2600" dirty="0" smtClean="0">
                <a:latin typeface="Georgia" pitchFamily="18" charset="0"/>
              </a:rPr>
              <a:t>. Bewusst ritualisiert.</a:t>
            </a:r>
          </a:p>
          <a:p>
            <a:pPr marL="514350" indent="-514350">
              <a:buAutoNum type="arabicParenBoth"/>
            </a:pPr>
            <a:endParaRPr lang="de-DE" sz="2400" dirty="0">
              <a:latin typeface="Georgia" pitchFamily="18" charset="0"/>
            </a:endParaRPr>
          </a:p>
        </p:txBody>
      </p:sp>
    </p:spTree>
    <p:extLst>
      <p:ext uri="{BB962C8B-B14F-4D97-AF65-F5344CB8AC3E}">
        <p14:creationId xmlns:p14="http://schemas.microsoft.com/office/powerpoint/2010/main" val="1063535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b="1" dirty="0" smtClean="0">
                <a:latin typeface="Georgia" pitchFamily="18" charset="0"/>
              </a:rPr>
              <a:t>Die Aufstellung und das Neue</a:t>
            </a:r>
            <a:endParaRPr lang="de-DE" sz="3600" b="1" dirty="0">
              <a:latin typeface="Georgia" pitchFamily="18" charset="0"/>
            </a:endParaRPr>
          </a:p>
        </p:txBody>
      </p:sp>
      <p:sp>
        <p:nvSpPr>
          <p:cNvPr id="3" name="Inhaltsplatzhalter 2"/>
          <p:cNvSpPr>
            <a:spLocks noGrp="1"/>
          </p:cNvSpPr>
          <p:nvPr>
            <p:ph idx="1"/>
          </p:nvPr>
        </p:nvSpPr>
        <p:spPr>
          <a:xfrm>
            <a:off x="457200" y="1268761"/>
            <a:ext cx="8229600" cy="4857404"/>
          </a:xfrm>
        </p:spPr>
        <p:txBody>
          <a:bodyPr/>
          <a:lstStyle/>
          <a:p>
            <a:pPr marL="514350" indent="-514350">
              <a:buAutoNum type="arabicParenBoth"/>
            </a:pPr>
            <a:r>
              <a:rPr lang="de-DE" sz="2400" dirty="0" smtClean="0">
                <a:latin typeface="Georgia" pitchFamily="18" charset="0"/>
              </a:rPr>
              <a:t>Ein </a:t>
            </a:r>
            <a:r>
              <a:rPr lang="de-DE" sz="2400" b="1" dirty="0" smtClean="0">
                <a:latin typeface="Georgia" pitchFamily="18" charset="0"/>
              </a:rPr>
              <a:t>Krisenzyklus</a:t>
            </a:r>
            <a:r>
              <a:rPr lang="de-DE" sz="2400" dirty="0" smtClean="0">
                <a:latin typeface="Georgia" pitchFamily="18" charset="0"/>
              </a:rPr>
              <a:t> wird exemplarisch durchgespielt, das Neue wird durch Rückgriff auf rituelle Praktiken verankert.</a:t>
            </a:r>
          </a:p>
          <a:p>
            <a:pPr marL="514350" indent="-514350">
              <a:buAutoNum type="arabicParenBoth"/>
            </a:pPr>
            <a:r>
              <a:rPr lang="de-DE" sz="2400" dirty="0" smtClean="0">
                <a:latin typeface="Georgia" pitchFamily="18" charset="0"/>
              </a:rPr>
              <a:t> </a:t>
            </a:r>
            <a:r>
              <a:rPr lang="de-DE" sz="2400" b="1" dirty="0" smtClean="0">
                <a:latin typeface="Georgia" pitchFamily="18" charset="0"/>
              </a:rPr>
              <a:t>Trajekt</a:t>
            </a:r>
            <a:r>
              <a:rPr lang="de-DE" sz="2400" dirty="0" smtClean="0">
                <a:latin typeface="Georgia" pitchFamily="18" charset="0"/>
              </a:rPr>
              <a:t>: zunächst ohne weitere therapeutische Unterstützung, ggf. eine weitere Aufstellung zwei o. drei Jahre später.</a:t>
            </a:r>
          </a:p>
          <a:p>
            <a:pPr marL="514350" indent="-514350">
              <a:buAutoNum type="arabicParenBoth"/>
            </a:pPr>
            <a:r>
              <a:rPr lang="de-DE" sz="2400" dirty="0" smtClean="0">
                <a:solidFill>
                  <a:srgbClr val="0070C0"/>
                </a:solidFill>
                <a:latin typeface="Georgia" pitchFamily="18" charset="0"/>
              </a:rPr>
              <a:t>Rituelle Reintegration universeller Strukturen als Anstoß zum Entstehen von Neuem (Übergang): </a:t>
            </a:r>
            <a:r>
              <a:rPr lang="de-DE" sz="2400" b="1" dirty="0" smtClean="0">
                <a:solidFill>
                  <a:srgbClr val="0070C0"/>
                </a:solidFill>
                <a:latin typeface="Georgia" pitchFamily="18" charset="0"/>
              </a:rPr>
              <a:t>Permutation</a:t>
            </a:r>
            <a:r>
              <a:rPr lang="de-DE" sz="2400" dirty="0" smtClean="0">
                <a:solidFill>
                  <a:srgbClr val="0070C0"/>
                </a:solidFill>
                <a:latin typeface="Georgia" pitchFamily="18" charset="0"/>
              </a:rPr>
              <a:t>.</a:t>
            </a:r>
          </a:p>
          <a:p>
            <a:pPr marL="514350" indent="-514350">
              <a:buAutoNum type="arabicParenBoth"/>
            </a:pPr>
            <a:r>
              <a:rPr lang="de-DE" sz="2400" dirty="0" smtClean="0">
                <a:solidFill>
                  <a:srgbClr val="0070C0"/>
                </a:solidFill>
                <a:latin typeface="Georgia" pitchFamily="18" charset="0"/>
              </a:rPr>
              <a:t>Die Lösungssätze folgen dem Schema: Trennung/Angliederung (wo ist die Reinigung?)</a:t>
            </a:r>
          </a:p>
          <a:p>
            <a:pPr marL="514350" indent="-514350">
              <a:buAutoNum type="arabicParenBoth"/>
            </a:pPr>
            <a:r>
              <a:rPr lang="de-DE" sz="2400" dirty="0" smtClean="0">
                <a:solidFill>
                  <a:srgbClr val="0070C0"/>
                </a:solidFill>
                <a:latin typeface="Georgia" pitchFamily="18" charset="0"/>
              </a:rPr>
              <a:t>In Form eines Angebots (=</a:t>
            </a:r>
            <a:r>
              <a:rPr lang="de-DE" sz="2400" b="1" dirty="0" smtClean="0">
                <a:solidFill>
                  <a:srgbClr val="0070C0"/>
                </a:solidFill>
                <a:latin typeface="Georgia" pitchFamily="18" charset="0"/>
              </a:rPr>
              <a:t>Möglichkeiten</a:t>
            </a:r>
            <a:r>
              <a:rPr lang="de-DE" sz="2400" dirty="0" smtClean="0">
                <a:solidFill>
                  <a:srgbClr val="0070C0"/>
                </a:solidFill>
                <a:latin typeface="Georgia" pitchFamily="18" charset="0"/>
              </a:rPr>
              <a:t>)</a:t>
            </a:r>
          </a:p>
          <a:p>
            <a:pPr marL="514350" indent="-514350">
              <a:buAutoNum type="arabicParenBoth"/>
            </a:pPr>
            <a:endParaRPr lang="de-DE" dirty="0">
              <a:latin typeface="Georgia" pitchFamily="18" charset="0"/>
            </a:endParaRPr>
          </a:p>
        </p:txBody>
      </p:sp>
    </p:spTree>
    <p:extLst>
      <p:ext uri="{BB962C8B-B14F-4D97-AF65-F5344CB8AC3E}">
        <p14:creationId xmlns:p14="http://schemas.microsoft.com/office/powerpoint/2010/main" val="2157647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74638"/>
            <a:ext cx="8229600" cy="922114"/>
          </a:xfrm>
        </p:spPr>
        <p:txBody>
          <a:bodyPr/>
          <a:lstStyle/>
          <a:p>
            <a:r>
              <a:rPr lang="de-DE" sz="3600" b="1" dirty="0">
                <a:solidFill>
                  <a:schemeClr val="tx1"/>
                </a:solidFill>
                <a:latin typeface="Georgia" pitchFamily="18" charset="0"/>
              </a:rPr>
              <a:t>Ein </a:t>
            </a:r>
            <a:r>
              <a:rPr lang="de-DE" sz="3600" b="1" dirty="0" smtClean="0">
                <a:solidFill>
                  <a:schemeClr val="tx1"/>
                </a:solidFill>
                <a:latin typeface="Georgia" pitchFamily="18" charset="0"/>
              </a:rPr>
              <a:t>Konzept </a:t>
            </a:r>
            <a:r>
              <a:rPr lang="de-DE" sz="3600" b="1" dirty="0">
                <a:solidFill>
                  <a:schemeClr val="tx1"/>
                </a:solidFill>
                <a:latin typeface="Georgia" pitchFamily="18" charset="0"/>
              </a:rPr>
              <a:t>von </a:t>
            </a:r>
            <a:r>
              <a:rPr lang="de-DE" sz="3600" b="1" dirty="0" smtClean="0">
                <a:solidFill>
                  <a:schemeClr val="tx1"/>
                </a:solidFill>
                <a:latin typeface="Georgia" pitchFamily="18" charset="0"/>
              </a:rPr>
              <a:t>Wandel 1</a:t>
            </a:r>
            <a:endParaRPr lang="de-DE" sz="3600" b="1" dirty="0">
              <a:solidFill>
                <a:schemeClr val="tx1"/>
              </a:solidFill>
              <a:latin typeface="Georgia" pitchFamily="18" charset="0"/>
            </a:endParaRPr>
          </a:p>
        </p:txBody>
      </p:sp>
      <p:sp>
        <p:nvSpPr>
          <p:cNvPr id="41987" name="Rectangle 3"/>
          <p:cNvSpPr>
            <a:spLocks noGrp="1" noChangeArrowheads="1"/>
          </p:cNvSpPr>
          <p:nvPr>
            <p:ph type="body" idx="1"/>
          </p:nvPr>
        </p:nvSpPr>
        <p:spPr>
          <a:xfrm>
            <a:off x="457200" y="1196753"/>
            <a:ext cx="8229600" cy="5328592"/>
          </a:xfrm>
          <a:ln w="38100"/>
        </p:spPr>
        <p:txBody>
          <a:bodyPr/>
          <a:lstStyle/>
          <a:p>
            <a:pPr>
              <a:lnSpc>
                <a:spcPct val="80000"/>
              </a:lnSpc>
              <a:spcBef>
                <a:spcPct val="0"/>
              </a:spcBef>
              <a:buFontTx/>
              <a:buNone/>
            </a:pPr>
            <a:r>
              <a:rPr lang="de-DE" sz="2000" dirty="0">
                <a:latin typeface="Georgia" pitchFamily="18" charset="0"/>
              </a:rPr>
              <a:t>Krisen als</a:t>
            </a:r>
          </a:p>
          <a:p>
            <a:pPr>
              <a:lnSpc>
                <a:spcPct val="80000"/>
              </a:lnSpc>
              <a:spcBef>
                <a:spcPct val="0"/>
              </a:spcBef>
              <a:buFontTx/>
              <a:buNone/>
            </a:pPr>
            <a:r>
              <a:rPr lang="de-DE" sz="2000" dirty="0">
                <a:latin typeface="Georgia" pitchFamily="18" charset="0"/>
              </a:rPr>
              <a:t>Situationen der					</a:t>
            </a:r>
            <a:r>
              <a:rPr lang="de-DE" sz="2400" b="1" dirty="0" smtClean="0">
                <a:latin typeface="Georgia" pitchFamily="18" charset="0"/>
              </a:rPr>
              <a:t>neues </a:t>
            </a:r>
            <a:r>
              <a:rPr lang="de-DE" sz="2400" b="1" dirty="0">
                <a:latin typeface="Georgia" pitchFamily="18" charset="0"/>
              </a:rPr>
              <a:t>Gleich-</a:t>
            </a:r>
            <a:endParaRPr lang="de-DE" sz="2000" dirty="0">
              <a:latin typeface="Georgia" pitchFamily="18" charset="0"/>
            </a:endParaRPr>
          </a:p>
          <a:p>
            <a:pPr>
              <a:lnSpc>
                <a:spcPct val="80000"/>
              </a:lnSpc>
              <a:spcBef>
                <a:spcPct val="0"/>
              </a:spcBef>
              <a:buFontTx/>
              <a:buNone/>
            </a:pPr>
            <a:r>
              <a:rPr lang="de-DE" sz="2000" dirty="0">
                <a:latin typeface="Georgia" pitchFamily="18" charset="0"/>
              </a:rPr>
              <a:t>Weichenstellung 				</a:t>
            </a:r>
            <a:r>
              <a:rPr lang="de-DE" sz="2400" b="1" dirty="0" err="1" smtClean="0">
                <a:latin typeface="Georgia" pitchFamily="18" charset="0"/>
              </a:rPr>
              <a:t>gewicht</a:t>
            </a:r>
            <a:endParaRPr lang="de-DE" sz="2400" b="1" dirty="0">
              <a:latin typeface="Georgia" pitchFamily="18" charset="0"/>
            </a:endParaRPr>
          </a:p>
          <a:p>
            <a:pPr>
              <a:lnSpc>
                <a:spcPct val="80000"/>
              </a:lnSpc>
              <a:spcBef>
                <a:spcPct val="0"/>
              </a:spcBef>
              <a:buFontTx/>
              <a:buNone/>
            </a:pPr>
            <a:r>
              <a:rPr lang="de-DE" sz="2000" dirty="0" smtClean="0">
                <a:latin typeface="Georgia" pitchFamily="18" charset="0"/>
              </a:rPr>
              <a:t>	</a:t>
            </a:r>
            <a:r>
              <a:rPr lang="de-DE" sz="2000" dirty="0">
                <a:latin typeface="Georgia" pitchFamily="18" charset="0"/>
              </a:rPr>
              <a:t>						</a:t>
            </a:r>
            <a:r>
              <a:rPr lang="de-DE" sz="2400" b="1" dirty="0">
                <a:latin typeface="Georgia" pitchFamily="18" charset="0"/>
              </a:rPr>
              <a:t> </a:t>
            </a:r>
            <a:r>
              <a:rPr lang="de-DE" sz="2000" dirty="0">
                <a:latin typeface="Georgia" pitchFamily="18" charset="0"/>
              </a:rPr>
              <a:t>					</a:t>
            </a:r>
          </a:p>
          <a:p>
            <a:pPr>
              <a:lnSpc>
                <a:spcPct val="80000"/>
              </a:lnSpc>
              <a:spcBef>
                <a:spcPct val="0"/>
              </a:spcBef>
              <a:buFontTx/>
              <a:buNone/>
            </a:pPr>
            <a:endParaRPr lang="de-DE" sz="2000" dirty="0">
              <a:latin typeface="Georgia" pitchFamily="18" charset="0"/>
            </a:endParaRPr>
          </a:p>
          <a:p>
            <a:pPr>
              <a:lnSpc>
                <a:spcPct val="80000"/>
              </a:lnSpc>
              <a:spcBef>
                <a:spcPct val="0"/>
              </a:spcBef>
              <a:buFontTx/>
              <a:buNone/>
            </a:pPr>
            <a:r>
              <a:rPr lang="de-DE" sz="2000" dirty="0">
                <a:latin typeface="Georgia" pitchFamily="18" charset="0"/>
              </a:rPr>
              <a:t>Initial: Streben nach				 Reintegration</a:t>
            </a:r>
          </a:p>
          <a:p>
            <a:pPr>
              <a:lnSpc>
                <a:spcPct val="80000"/>
              </a:lnSpc>
              <a:spcBef>
                <a:spcPct val="0"/>
              </a:spcBef>
              <a:buFontTx/>
              <a:buNone/>
            </a:pPr>
            <a:r>
              <a:rPr lang="de-DE" sz="2400" b="1" dirty="0">
                <a:latin typeface="Georgia" pitchFamily="18" charset="0"/>
              </a:rPr>
              <a:t>Gleichgewicht</a:t>
            </a:r>
            <a:r>
              <a:rPr lang="de-DE" sz="2000" dirty="0">
                <a:latin typeface="Georgia" pitchFamily="18" charset="0"/>
              </a:rPr>
              <a:t>								</a:t>
            </a:r>
          </a:p>
          <a:p>
            <a:pPr>
              <a:lnSpc>
                <a:spcPct val="80000"/>
              </a:lnSpc>
              <a:spcBef>
                <a:spcPct val="0"/>
              </a:spcBef>
              <a:buFontTx/>
              <a:buNone/>
            </a:pPr>
            <a:r>
              <a:rPr lang="de-DE" sz="2000" dirty="0">
                <a:latin typeface="Georgia" pitchFamily="18" charset="0"/>
              </a:rPr>
              <a:t>								</a:t>
            </a:r>
          </a:p>
          <a:p>
            <a:pPr>
              <a:lnSpc>
                <a:spcPct val="80000"/>
              </a:lnSpc>
              <a:spcBef>
                <a:spcPct val="0"/>
              </a:spcBef>
              <a:buFontTx/>
              <a:buNone/>
            </a:pPr>
            <a:r>
              <a:rPr lang="de-DE" sz="2000" dirty="0">
                <a:latin typeface="Georgia" pitchFamily="18" charset="0"/>
              </a:rPr>
              <a:t>	</a:t>
            </a:r>
          </a:p>
          <a:p>
            <a:pPr>
              <a:lnSpc>
                <a:spcPct val="80000"/>
              </a:lnSpc>
              <a:spcBef>
                <a:spcPct val="0"/>
              </a:spcBef>
              <a:buFontTx/>
              <a:buNone/>
            </a:pPr>
            <a:r>
              <a:rPr lang="de-DE" sz="2000" dirty="0">
                <a:latin typeface="Georgia" pitchFamily="18" charset="0"/>
              </a:rPr>
              <a:t>	Destabilisierung				</a:t>
            </a:r>
            <a:r>
              <a:rPr lang="de-DE" sz="2000" b="1" dirty="0">
                <a:latin typeface="Georgia" pitchFamily="18" charset="0"/>
              </a:rPr>
              <a:t>Resilienz</a:t>
            </a:r>
          </a:p>
          <a:p>
            <a:pPr>
              <a:lnSpc>
                <a:spcPct val="80000"/>
              </a:lnSpc>
              <a:spcBef>
                <a:spcPct val="0"/>
              </a:spcBef>
              <a:buFontTx/>
              <a:buNone/>
            </a:pPr>
            <a:endParaRPr lang="de-DE" sz="2000" dirty="0">
              <a:latin typeface="Georgia" pitchFamily="18" charset="0"/>
            </a:endParaRPr>
          </a:p>
          <a:p>
            <a:pPr>
              <a:lnSpc>
                <a:spcPct val="80000"/>
              </a:lnSpc>
              <a:spcBef>
                <a:spcPct val="0"/>
              </a:spcBef>
              <a:buFontTx/>
              <a:buNone/>
            </a:pPr>
            <a:r>
              <a:rPr lang="de-DE" sz="2000" dirty="0">
                <a:latin typeface="Georgia" pitchFamily="18" charset="0"/>
              </a:rPr>
              <a:t>				 	 </a:t>
            </a:r>
            <a:endParaRPr lang="de-DE" sz="2000" dirty="0" smtClean="0">
              <a:latin typeface="Georgia" pitchFamily="18" charset="0"/>
            </a:endParaRPr>
          </a:p>
          <a:p>
            <a:pPr>
              <a:lnSpc>
                <a:spcPct val="80000"/>
              </a:lnSpc>
              <a:spcBef>
                <a:spcPct val="0"/>
              </a:spcBef>
              <a:buFontTx/>
              <a:buNone/>
            </a:pPr>
            <a:r>
              <a:rPr lang="de-DE" sz="2000" b="1" dirty="0">
                <a:latin typeface="Georgia" pitchFamily="18" charset="0"/>
              </a:rPr>
              <a:t>	</a:t>
            </a:r>
            <a:r>
              <a:rPr lang="de-DE" sz="2000" b="1" dirty="0" smtClean="0">
                <a:latin typeface="Georgia" pitchFamily="18" charset="0"/>
              </a:rPr>
              <a:t>				</a:t>
            </a:r>
            <a:r>
              <a:rPr lang="de-DE" sz="2400" b="1" dirty="0" smtClean="0">
                <a:latin typeface="Georgia" pitchFamily="18" charset="0"/>
              </a:rPr>
              <a:t>Chaos</a:t>
            </a:r>
            <a:r>
              <a:rPr lang="de-DE" sz="2000" b="1" dirty="0">
                <a:latin typeface="Georgia" pitchFamily="18" charset="0"/>
              </a:rPr>
              <a:t>	</a:t>
            </a:r>
            <a:r>
              <a:rPr lang="de-DE" sz="2000" dirty="0">
                <a:latin typeface="Georgia" pitchFamily="18" charset="0"/>
              </a:rPr>
              <a:t>	</a:t>
            </a:r>
            <a:r>
              <a:rPr lang="de-DE" sz="1000" dirty="0" smtClean="0">
                <a:latin typeface="Georgia" pitchFamily="18" charset="0"/>
              </a:rPr>
              <a:t>Frederic </a:t>
            </a:r>
            <a:r>
              <a:rPr lang="de-DE" sz="1000" dirty="0">
                <a:latin typeface="Georgia" pitchFamily="18" charset="0"/>
              </a:rPr>
              <a:t>Flach</a:t>
            </a:r>
          </a:p>
          <a:p>
            <a:pPr>
              <a:lnSpc>
                <a:spcPct val="80000"/>
              </a:lnSpc>
              <a:spcBef>
                <a:spcPct val="0"/>
              </a:spcBef>
              <a:buFontTx/>
              <a:buNone/>
            </a:pPr>
            <a:r>
              <a:rPr lang="de-DE" sz="1000" dirty="0">
                <a:latin typeface="Georgia" pitchFamily="18" charset="0"/>
              </a:rPr>
              <a:t>								2004, S. </a:t>
            </a:r>
            <a:r>
              <a:rPr lang="de-DE" sz="1000" dirty="0" smtClean="0">
                <a:latin typeface="Georgia" pitchFamily="18" charset="0"/>
              </a:rPr>
              <a:t>14</a:t>
            </a:r>
          </a:p>
          <a:p>
            <a:pPr>
              <a:lnSpc>
                <a:spcPct val="80000"/>
              </a:lnSpc>
              <a:spcBef>
                <a:spcPct val="0"/>
              </a:spcBef>
              <a:buFontTx/>
              <a:buNone/>
            </a:pPr>
            <a:endParaRPr lang="de-DE" sz="1000" dirty="0">
              <a:latin typeface="Georgia" pitchFamily="18" charset="0"/>
            </a:endParaRPr>
          </a:p>
          <a:p>
            <a:pPr>
              <a:lnSpc>
                <a:spcPct val="80000"/>
              </a:lnSpc>
              <a:spcBef>
                <a:spcPct val="0"/>
              </a:spcBef>
              <a:buFontTx/>
              <a:buNone/>
            </a:pPr>
            <a:endParaRPr lang="de-DE" sz="1000" dirty="0" smtClean="0">
              <a:latin typeface="Georgia" pitchFamily="18" charset="0"/>
            </a:endParaRPr>
          </a:p>
          <a:p>
            <a:pPr>
              <a:lnSpc>
                <a:spcPct val="80000"/>
              </a:lnSpc>
              <a:spcBef>
                <a:spcPct val="0"/>
              </a:spcBef>
              <a:buFontTx/>
              <a:buNone/>
            </a:pPr>
            <a:endParaRPr lang="de-DE" sz="1000" dirty="0">
              <a:latin typeface="Georgia" pitchFamily="18" charset="0"/>
            </a:endParaRPr>
          </a:p>
          <a:p>
            <a:pPr>
              <a:lnSpc>
                <a:spcPct val="80000"/>
              </a:lnSpc>
              <a:spcBef>
                <a:spcPct val="0"/>
              </a:spcBef>
              <a:buFontTx/>
              <a:buNone/>
            </a:pPr>
            <a:endParaRPr lang="de-DE" sz="1000" dirty="0" smtClean="0">
              <a:latin typeface="Georgia" pitchFamily="18" charset="0"/>
            </a:endParaRPr>
          </a:p>
          <a:p>
            <a:pPr>
              <a:lnSpc>
                <a:spcPct val="80000"/>
              </a:lnSpc>
              <a:spcBef>
                <a:spcPct val="0"/>
              </a:spcBef>
              <a:buFontTx/>
              <a:buNone/>
            </a:pPr>
            <a:r>
              <a:rPr lang="de-DE" sz="1000" dirty="0" smtClean="0">
                <a:latin typeface="Georgia" pitchFamily="18" charset="0"/>
              </a:rPr>
              <a:t>		</a:t>
            </a:r>
          </a:p>
          <a:p>
            <a:pPr>
              <a:lnSpc>
                <a:spcPct val="80000"/>
              </a:lnSpc>
              <a:spcBef>
                <a:spcPct val="0"/>
              </a:spcBef>
              <a:buFontTx/>
              <a:buNone/>
            </a:pPr>
            <a:r>
              <a:rPr lang="de-DE" sz="1000" dirty="0">
                <a:latin typeface="Georgia" pitchFamily="18" charset="0"/>
              </a:rPr>
              <a:t>	</a:t>
            </a:r>
            <a:r>
              <a:rPr lang="de-DE" sz="1000" dirty="0" smtClean="0">
                <a:latin typeface="Georgia" pitchFamily="18" charset="0"/>
              </a:rPr>
              <a:t>			</a:t>
            </a:r>
            <a:r>
              <a:rPr lang="de-DE" sz="2400" b="1" dirty="0" smtClean="0">
                <a:latin typeface="Georgia" pitchFamily="18" charset="0"/>
              </a:rPr>
              <a:t>Trajekt </a:t>
            </a:r>
            <a:endParaRPr lang="de-DE" sz="2400" b="1" dirty="0">
              <a:latin typeface="Georgia" pitchFamily="18" charset="0"/>
            </a:endParaRPr>
          </a:p>
        </p:txBody>
      </p:sp>
      <p:sp>
        <p:nvSpPr>
          <p:cNvPr id="41988" name="Line 4"/>
          <p:cNvSpPr>
            <a:spLocks noChangeShapeType="1"/>
          </p:cNvSpPr>
          <p:nvPr/>
        </p:nvSpPr>
        <p:spPr bwMode="auto">
          <a:xfrm>
            <a:off x="1474679" y="2276475"/>
            <a:ext cx="0" cy="576263"/>
          </a:xfrm>
          <a:prstGeom prst="line">
            <a:avLst/>
          </a:prstGeom>
          <a:noFill/>
          <a:ln w="28575">
            <a:solidFill>
              <a:schemeClr val="tx1"/>
            </a:solidFill>
            <a:round/>
            <a:headEnd/>
            <a:tailEnd type="triangle" w="med" len="med"/>
          </a:ln>
          <a:effectLst/>
        </p:spPr>
        <p:txBody>
          <a:bodyPr/>
          <a:lstStyle/>
          <a:p>
            <a:endParaRPr lang="de-DE">
              <a:solidFill>
                <a:srgbClr val="000000"/>
              </a:solidFill>
              <a:ea typeface="+mn-ea"/>
            </a:endParaRPr>
          </a:p>
        </p:txBody>
      </p:sp>
      <p:sp>
        <p:nvSpPr>
          <p:cNvPr id="41989" name="Line 5"/>
          <p:cNvSpPr>
            <a:spLocks noChangeShapeType="1"/>
          </p:cNvSpPr>
          <p:nvPr/>
        </p:nvSpPr>
        <p:spPr bwMode="auto">
          <a:xfrm>
            <a:off x="1331642" y="3501008"/>
            <a:ext cx="576263" cy="504825"/>
          </a:xfrm>
          <a:prstGeom prst="line">
            <a:avLst/>
          </a:prstGeom>
          <a:noFill/>
          <a:ln w="28575">
            <a:solidFill>
              <a:schemeClr val="tx1"/>
            </a:solidFill>
            <a:round/>
            <a:headEnd/>
            <a:tailEnd type="triangle" w="med" len="med"/>
          </a:ln>
          <a:effectLst/>
        </p:spPr>
        <p:txBody>
          <a:bodyPr/>
          <a:lstStyle/>
          <a:p>
            <a:endParaRPr lang="de-DE">
              <a:solidFill>
                <a:srgbClr val="000000"/>
              </a:solidFill>
              <a:ea typeface="+mn-ea"/>
            </a:endParaRPr>
          </a:p>
        </p:txBody>
      </p:sp>
      <p:sp>
        <p:nvSpPr>
          <p:cNvPr id="41990" name="Line 6"/>
          <p:cNvSpPr>
            <a:spLocks noChangeShapeType="1"/>
          </p:cNvSpPr>
          <p:nvPr/>
        </p:nvSpPr>
        <p:spPr bwMode="auto">
          <a:xfrm>
            <a:off x="3030701" y="4365626"/>
            <a:ext cx="649288" cy="504825"/>
          </a:xfrm>
          <a:prstGeom prst="line">
            <a:avLst/>
          </a:prstGeom>
          <a:noFill/>
          <a:ln w="28575">
            <a:solidFill>
              <a:schemeClr val="tx1"/>
            </a:solidFill>
            <a:round/>
            <a:headEnd/>
            <a:tailEnd type="triangle" w="med" len="med"/>
          </a:ln>
          <a:effectLst/>
        </p:spPr>
        <p:txBody>
          <a:bodyPr/>
          <a:lstStyle/>
          <a:p>
            <a:endParaRPr lang="de-DE">
              <a:solidFill>
                <a:srgbClr val="000000"/>
              </a:solidFill>
              <a:ea typeface="+mn-ea"/>
            </a:endParaRPr>
          </a:p>
        </p:txBody>
      </p:sp>
      <p:sp>
        <p:nvSpPr>
          <p:cNvPr id="41991" name="Line 7"/>
          <p:cNvSpPr>
            <a:spLocks noChangeShapeType="1"/>
          </p:cNvSpPr>
          <p:nvPr/>
        </p:nvSpPr>
        <p:spPr bwMode="auto">
          <a:xfrm flipV="1">
            <a:off x="5580112" y="4409380"/>
            <a:ext cx="863600" cy="647700"/>
          </a:xfrm>
          <a:prstGeom prst="line">
            <a:avLst/>
          </a:prstGeom>
          <a:noFill/>
          <a:ln w="28575">
            <a:solidFill>
              <a:schemeClr val="tx1"/>
            </a:solidFill>
            <a:round/>
            <a:headEnd/>
            <a:tailEnd type="triangle" w="med" len="med"/>
          </a:ln>
          <a:effectLst/>
        </p:spPr>
        <p:txBody>
          <a:bodyPr/>
          <a:lstStyle/>
          <a:p>
            <a:endParaRPr lang="de-DE">
              <a:solidFill>
                <a:srgbClr val="000000"/>
              </a:solidFill>
              <a:ea typeface="+mn-ea"/>
            </a:endParaRPr>
          </a:p>
        </p:txBody>
      </p:sp>
      <p:sp>
        <p:nvSpPr>
          <p:cNvPr id="41993" name="Line 9"/>
          <p:cNvSpPr>
            <a:spLocks noChangeShapeType="1"/>
          </p:cNvSpPr>
          <p:nvPr/>
        </p:nvSpPr>
        <p:spPr bwMode="auto">
          <a:xfrm flipV="1">
            <a:off x="6655279" y="2059781"/>
            <a:ext cx="0" cy="504825"/>
          </a:xfrm>
          <a:prstGeom prst="line">
            <a:avLst/>
          </a:prstGeom>
          <a:noFill/>
          <a:ln w="28575">
            <a:solidFill>
              <a:schemeClr val="tx1"/>
            </a:solidFill>
            <a:round/>
            <a:headEnd/>
            <a:tailEnd type="triangle" w="med" len="med"/>
          </a:ln>
          <a:effectLst/>
        </p:spPr>
        <p:txBody>
          <a:bodyPr/>
          <a:lstStyle/>
          <a:p>
            <a:endParaRPr lang="de-DE">
              <a:solidFill>
                <a:srgbClr val="000000"/>
              </a:solidFill>
              <a:ea typeface="+mn-ea"/>
            </a:endParaRPr>
          </a:p>
        </p:txBody>
      </p:sp>
      <p:sp>
        <p:nvSpPr>
          <p:cNvPr id="41994" name="Line 10"/>
          <p:cNvSpPr>
            <a:spLocks noChangeShapeType="1"/>
          </p:cNvSpPr>
          <p:nvPr/>
        </p:nvSpPr>
        <p:spPr bwMode="auto">
          <a:xfrm flipV="1">
            <a:off x="6686443" y="3248596"/>
            <a:ext cx="0" cy="504825"/>
          </a:xfrm>
          <a:prstGeom prst="line">
            <a:avLst/>
          </a:prstGeom>
          <a:noFill/>
          <a:ln w="28575">
            <a:solidFill>
              <a:schemeClr val="tx1"/>
            </a:solidFill>
            <a:round/>
            <a:headEnd/>
            <a:tailEnd type="triangle" w="med" len="med"/>
          </a:ln>
          <a:effectLst/>
        </p:spPr>
        <p:txBody>
          <a:bodyPr/>
          <a:lstStyle/>
          <a:p>
            <a:endParaRPr lang="de-DE">
              <a:solidFill>
                <a:srgbClr val="000000"/>
              </a:solidFill>
              <a:ea typeface="+mn-ea"/>
            </a:endParaRPr>
          </a:p>
        </p:txBody>
      </p:sp>
      <p:sp>
        <p:nvSpPr>
          <p:cNvPr id="4" name="Pfeil nach rechts 3"/>
          <p:cNvSpPr/>
          <p:nvPr/>
        </p:nvSpPr>
        <p:spPr>
          <a:xfrm>
            <a:off x="899592" y="6129899"/>
            <a:ext cx="6984776" cy="484632"/>
          </a:xfrm>
          <a:prstGeom prst="rightArrow">
            <a:avLst/>
          </a:prstGeom>
          <a:gradFill>
            <a:gsLst>
              <a:gs pos="9100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rgbClr val="000000"/>
              </a:solidFill>
            </a:endParaRPr>
          </a:p>
        </p:txBody>
      </p:sp>
    </p:spTree>
    <p:extLst>
      <p:ext uri="{BB962C8B-B14F-4D97-AF65-F5344CB8AC3E}">
        <p14:creationId xmlns:p14="http://schemas.microsoft.com/office/powerpoint/2010/main" val="4128830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b="1" dirty="0" smtClean="0">
                <a:latin typeface="Georgia" pitchFamily="18" charset="0"/>
              </a:rPr>
              <a:t>Ein Konzept von Wandel 2: </a:t>
            </a:r>
            <a:br>
              <a:rPr lang="de-DE" sz="3200" b="1" dirty="0" smtClean="0">
                <a:latin typeface="Georgia" pitchFamily="18" charset="0"/>
              </a:rPr>
            </a:br>
            <a:r>
              <a:rPr lang="de-DE" sz="3200" b="1" dirty="0" smtClean="0">
                <a:latin typeface="Georgia" pitchFamily="18" charset="0"/>
              </a:rPr>
              <a:t>weitere Perspektiven </a:t>
            </a:r>
            <a:endParaRPr lang="de-DE" sz="3200" b="1" dirty="0">
              <a:latin typeface="Georgia" pitchFamily="18" charset="0"/>
            </a:endParaRPr>
          </a:p>
        </p:txBody>
      </p:sp>
      <p:sp>
        <p:nvSpPr>
          <p:cNvPr id="3" name="Inhaltsplatzhalter 2"/>
          <p:cNvSpPr>
            <a:spLocks noGrp="1"/>
          </p:cNvSpPr>
          <p:nvPr>
            <p:ph idx="1"/>
          </p:nvPr>
        </p:nvSpPr>
        <p:spPr>
          <a:xfrm>
            <a:off x="457200" y="1268761"/>
            <a:ext cx="8229600" cy="4857403"/>
          </a:xfrm>
        </p:spPr>
        <p:txBody>
          <a:bodyPr/>
          <a:lstStyle/>
          <a:p>
            <a:pPr marL="0" indent="0">
              <a:spcBef>
                <a:spcPts val="0"/>
              </a:spcBef>
              <a:buNone/>
            </a:pPr>
            <a:endParaRPr lang="de-DE" sz="2200" dirty="0" smtClean="0">
              <a:latin typeface="Georgia" pitchFamily="18" charset="0"/>
            </a:endParaRPr>
          </a:p>
          <a:p>
            <a:pPr marL="0" indent="0">
              <a:spcBef>
                <a:spcPts val="0"/>
              </a:spcBef>
              <a:buNone/>
            </a:pPr>
            <a:r>
              <a:rPr lang="de-DE" sz="2200" dirty="0" smtClean="0">
                <a:latin typeface="Georgia" pitchFamily="18" charset="0"/>
              </a:rPr>
              <a:t>Einbruch in die			Futur-II-Perspektive (W.B.)</a:t>
            </a:r>
          </a:p>
          <a:p>
            <a:pPr marL="0" indent="0">
              <a:spcBef>
                <a:spcPts val="0"/>
              </a:spcBef>
              <a:buNone/>
            </a:pPr>
            <a:r>
              <a:rPr lang="de-DE" sz="2200" dirty="0" smtClean="0">
                <a:latin typeface="Georgia" pitchFamily="18" charset="0"/>
              </a:rPr>
              <a:t>Stagnation des Werdens (</a:t>
            </a:r>
            <a:r>
              <a:rPr lang="de-DE" sz="2200" dirty="0" err="1" smtClean="0">
                <a:latin typeface="Georgia" pitchFamily="18" charset="0"/>
              </a:rPr>
              <a:t>v.G</a:t>
            </a:r>
            <a:r>
              <a:rPr lang="de-DE" sz="2200" dirty="0" smtClean="0">
                <a:latin typeface="Georgia" pitchFamily="18" charset="0"/>
              </a:rPr>
              <a:t>.)	(„nur vom Betroffenen</a:t>
            </a:r>
          </a:p>
          <a:p>
            <a:pPr marL="0" indent="0">
              <a:spcBef>
                <a:spcPts val="0"/>
              </a:spcBef>
              <a:buNone/>
            </a:pPr>
            <a:r>
              <a:rPr lang="de-DE" sz="2200" dirty="0" smtClean="0">
                <a:latin typeface="Georgia" pitchFamily="18" charset="0"/>
              </a:rPr>
              <a:t>Krise als Vorbote von Wandel		aus realisierbar“): v. W.</a:t>
            </a:r>
          </a:p>
          <a:p>
            <a:pPr marL="0" indent="0">
              <a:spcBef>
                <a:spcPts val="0"/>
              </a:spcBef>
              <a:buNone/>
            </a:pPr>
            <a:r>
              <a:rPr lang="de-DE" sz="2200" dirty="0" smtClean="0">
                <a:latin typeface="Georgia" pitchFamily="18" charset="0"/>
              </a:rPr>
              <a:t>(RWE); Prolepsis (v. W.)</a:t>
            </a:r>
          </a:p>
          <a:p>
            <a:pPr marL="0" indent="0">
              <a:spcBef>
                <a:spcPts val="0"/>
              </a:spcBef>
              <a:buNone/>
            </a:pPr>
            <a:endParaRPr lang="de-DE" sz="2200" dirty="0">
              <a:latin typeface="Georgia" pitchFamily="18" charset="0"/>
            </a:endParaRPr>
          </a:p>
          <a:p>
            <a:pPr marL="0" indent="0" algn="ctr">
              <a:spcBef>
                <a:spcPts val="0"/>
              </a:spcBef>
              <a:buNone/>
            </a:pPr>
            <a:endParaRPr lang="de-DE" sz="2200" dirty="0" smtClean="0">
              <a:latin typeface="Georgia" pitchFamily="18" charset="0"/>
            </a:endParaRPr>
          </a:p>
          <a:p>
            <a:pPr algn="ctr">
              <a:spcBef>
                <a:spcPts val="0"/>
              </a:spcBef>
            </a:pPr>
            <a:r>
              <a:rPr lang="de-DE" sz="2200" dirty="0" smtClean="0">
                <a:latin typeface="Georgia" pitchFamily="18" charset="0"/>
              </a:rPr>
              <a:t>Das in der Krise befindliche Wesen ist </a:t>
            </a:r>
          </a:p>
          <a:p>
            <a:pPr marL="0" indent="0" algn="ctr">
              <a:spcBef>
                <a:spcPts val="0"/>
              </a:spcBef>
              <a:buNone/>
            </a:pPr>
            <a:r>
              <a:rPr lang="de-DE" sz="2200" dirty="0" smtClean="0">
                <a:latin typeface="Georgia" pitchFamily="18" charset="0"/>
              </a:rPr>
              <a:t>aktuell nichts und potentiell alles (v. Weizsäcker).</a:t>
            </a:r>
          </a:p>
          <a:p>
            <a:pPr algn="ctr">
              <a:spcBef>
                <a:spcPts val="0"/>
              </a:spcBef>
            </a:pPr>
            <a:r>
              <a:rPr lang="de-DE" sz="2200" dirty="0" smtClean="0">
                <a:latin typeface="Georgia" pitchFamily="18" charset="0"/>
              </a:rPr>
              <a:t>Das Werden jenseits von Plan und Berechnung (Jaspers: Freiheit jenseits von Festgelegtheit/Sprung. </a:t>
            </a:r>
            <a:r>
              <a:rPr lang="de-DE" sz="2200" dirty="0" err="1" smtClean="0">
                <a:latin typeface="Georgia" pitchFamily="18" charset="0"/>
              </a:rPr>
              <a:t>Binswanger</a:t>
            </a:r>
            <a:r>
              <a:rPr lang="de-DE" sz="2200" dirty="0" smtClean="0">
                <a:latin typeface="Georgia" pitchFamily="18" charset="0"/>
              </a:rPr>
              <a:t>: Träume als Möglichkeiten). V. Turner: </a:t>
            </a:r>
            <a:r>
              <a:rPr lang="de-DE" sz="2200" dirty="0" err="1" smtClean="0">
                <a:latin typeface="Georgia" pitchFamily="18" charset="0"/>
              </a:rPr>
              <a:t>Liminalphase</a:t>
            </a:r>
            <a:r>
              <a:rPr lang="de-DE" sz="2200" dirty="0" smtClean="0">
                <a:latin typeface="Georgia" pitchFamily="18" charset="0"/>
              </a:rPr>
              <a:t>.</a:t>
            </a:r>
          </a:p>
          <a:p>
            <a:pPr algn="ctr">
              <a:spcBef>
                <a:spcPts val="0"/>
              </a:spcBef>
            </a:pPr>
            <a:r>
              <a:rPr lang="de-DE" sz="2200" dirty="0" smtClean="0">
                <a:latin typeface="Georgia" pitchFamily="18" charset="0"/>
              </a:rPr>
              <a:t>„dissipative Strukturen“ (Zufälle/instabiles System/Neues, Jürgen </a:t>
            </a:r>
            <a:r>
              <a:rPr lang="de-DE" sz="2200" dirty="0" err="1" smtClean="0">
                <a:latin typeface="Georgia" pitchFamily="18" charset="0"/>
              </a:rPr>
              <a:t>Kriz</a:t>
            </a:r>
            <a:r>
              <a:rPr lang="de-DE" sz="2200" dirty="0" smtClean="0">
                <a:latin typeface="Georgia" pitchFamily="18" charset="0"/>
              </a:rPr>
              <a:t>). Exodus.</a:t>
            </a:r>
            <a:endParaRPr lang="de-DE" sz="2200" dirty="0">
              <a:latin typeface="Georgia" pitchFamily="18" charset="0"/>
            </a:endParaRPr>
          </a:p>
        </p:txBody>
      </p:sp>
      <p:cxnSp>
        <p:nvCxnSpPr>
          <p:cNvPr id="5" name="Gerade Verbindung mit Pfeil 4"/>
          <p:cNvCxnSpPr/>
          <p:nvPr/>
        </p:nvCxnSpPr>
        <p:spPr>
          <a:xfrm>
            <a:off x="1475656" y="3078934"/>
            <a:ext cx="1224136" cy="50405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Gerade Verbindung mit Pfeil 6"/>
          <p:cNvCxnSpPr/>
          <p:nvPr/>
        </p:nvCxnSpPr>
        <p:spPr>
          <a:xfrm flipV="1">
            <a:off x="6177559" y="2754085"/>
            <a:ext cx="0" cy="86409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1585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de-DE" sz="3200" b="1" dirty="0">
                <a:latin typeface="Georgia" pitchFamily="18" charset="0"/>
              </a:rPr>
              <a:t>Der Exodus </a:t>
            </a:r>
            <a:r>
              <a:rPr lang="de-DE" sz="3200" b="1" dirty="0" smtClean="0">
                <a:latin typeface="Georgia" pitchFamily="18" charset="0"/>
              </a:rPr>
              <a:t>(2. Buch Mose) ist das Urmodell  </a:t>
            </a:r>
            <a:r>
              <a:rPr lang="de-DE" sz="3200" b="1" dirty="0">
                <a:latin typeface="Georgia" pitchFamily="18" charset="0"/>
              </a:rPr>
              <a:t>aller </a:t>
            </a:r>
            <a:r>
              <a:rPr lang="de-DE" sz="3200" b="1" dirty="0" smtClean="0">
                <a:latin typeface="Georgia" pitchFamily="18" charset="0"/>
              </a:rPr>
              <a:t>Übergänge</a:t>
            </a:r>
            <a:endParaRPr lang="de-DE" sz="3200" b="1" dirty="0">
              <a:latin typeface="Georgia" pitchFamily="18" charset="0"/>
            </a:endParaRPr>
          </a:p>
        </p:txBody>
      </p:sp>
      <p:sp>
        <p:nvSpPr>
          <p:cNvPr id="46083" name="Rectangle 3"/>
          <p:cNvSpPr>
            <a:spLocks noGrp="1" noChangeArrowheads="1"/>
          </p:cNvSpPr>
          <p:nvPr>
            <p:ph type="body" idx="1"/>
          </p:nvPr>
        </p:nvSpPr>
        <p:spPr/>
        <p:txBody>
          <a:bodyPr/>
          <a:lstStyle/>
          <a:p>
            <a:endParaRPr lang="de-DE" dirty="0">
              <a:latin typeface="Georgia" pitchFamily="18" charset="0"/>
            </a:endParaRPr>
          </a:p>
          <a:p>
            <a:pPr>
              <a:buFontTx/>
              <a:buNone/>
            </a:pPr>
            <a:r>
              <a:rPr lang="de-DE" dirty="0">
                <a:latin typeface="Georgia" pitchFamily="18" charset="0"/>
              </a:rPr>
              <a:t>Ablaufmuster:</a:t>
            </a:r>
          </a:p>
          <a:p>
            <a:pPr>
              <a:buFontTx/>
              <a:buNone/>
            </a:pPr>
            <a:endParaRPr lang="de-DE" dirty="0">
              <a:latin typeface="Georgia" pitchFamily="18" charset="0"/>
            </a:endParaRPr>
          </a:p>
          <a:p>
            <a:pPr lvl="1"/>
            <a:r>
              <a:rPr lang="de-DE" sz="3200" dirty="0">
                <a:latin typeface="Georgia" pitchFamily="18" charset="0"/>
              </a:rPr>
              <a:t>Problem (Sklaverei in Ägypten)</a:t>
            </a:r>
          </a:p>
          <a:p>
            <a:pPr lvl="1"/>
            <a:r>
              <a:rPr lang="de-DE" sz="3200" dirty="0">
                <a:latin typeface="Georgia" pitchFamily="18" charset="0"/>
              </a:rPr>
              <a:t>Kampf (die Wüste)</a:t>
            </a:r>
          </a:p>
          <a:p>
            <a:pPr lvl="1"/>
            <a:r>
              <a:rPr lang="de-DE" sz="3200" dirty="0">
                <a:latin typeface="Georgia" pitchFamily="18" charset="0"/>
              </a:rPr>
              <a:t>Die Lösung (das Gelobte Land)</a:t>
            </a:r>
          </a:p>
          <a:p>
            <a:endParaRPr lang="de-DE" dirty="0">
              <a:latin typeface="Georgia" pitchFamily="18" charset="0"/>
            </a:endParaRPr>
          </a:p>
          <a:p>
            <a:endParaRPr lang="de-DE" dirty="0"/>
          </a:p>
        </p:txBody>
      </p:sp>
    </p:spTree>
    <p:extLst>
      <p:ext uri="{BB962C8B-B14F-4D97-AF65-F5344CB8AC3E}">
        <p14:creationId xmlns:p14="http://schemas.microsoft.com/office/powerpoint/2010/main" val="1799744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latin typeface="Georgia" pitchFamily="18" charset="0"/>
              </a:rPr>
              <a:t>Phasen eines Trajekts</a:t>
            </a:r>
            <a:endParaRPr lang="de-DE" b="1" dirty="0">
              <a:latin typeface="Georgia" pitchFamily="18" charset="0"/>
            </a:endParaRPr>
          </a:p>
        </p:txBody>
      </p:sp>
      <p:sp>
        <p:nvSpPr>
          <p:cNvPr id="3" name="Inhaltsplatzhalter 2"/>
          <p:cNvSpPr>
            <a:spLocks noGrp="1"/>
          </p:cNvSpPr>
          <p:nvPr>
            <p:ph idx="1"/>
          </p:nvPr>
        </p:nvSpPr>
        <p:spPr/>
        <p:txBody>
          <a:bodyPr/>
          <a:lstStyle/>
          <a:p>
            <a:pPr marL="0" indent="0">
              <a:buNone/>
            </a:pPr>
            <a:r>
              <a:rPr lang="de-DE" sz="2400" dirty="0"/>
              <a:t>(1)	</a:t>
            </a:r>
            <a:r>
              <a:rPr lang="de-DE" sz="2400" dirty="0">
                <a:latin typeface="Georgia" pitchFamily="18" charset="0"/>
              </a:rPr>
              <a:t>Die Krise zeichnet sich ab, aber die damit </a:t>
            </a:r>
            <a:r>
              <a:rPr lang="de-DE" sz="2400" dirty="0" smtClean="0">
                <a:latin typeface="Georgia" pitchFamily="18" charset="0"/>
              </a:rPr>
              <a:t>	verbundenen </a:t>
            </a:r>
            <a:r>
              <a:rPr lang="de-DE" sz="2400" dirty="0">
                <a:latin typeface="Georgia" pitchFamily="18" charset="0"/>
              </a:rPr>
              <a:t>Symptome werden </a:t>
            </a:r>
            <a:r>
              <a:rPr lang="de-DE" sz="2400" dirty="0" smtClean="0">
                <a:latin typeface="Georgia" pitchFamily="18" charset="0"/>
              </a:rPr>
              <a:t>ausgeblendet.</a:t>
            </a:r>
            <a:endParaRPr lang="de-DE" sz="2400" dirty="0">
              <a:latin typeface="Georgia" pitchFamily="18" charset="0"/>
            </a:endParaRPr>
          </a:p>
          <a:p>
            <a:pPr marL="0" indent="0">
              <a:buNone/>
            </a:pPr>
            <a:r>
              <a:rPr lang="de-DE" sz="2400" dirty="0">
                <a:latin typeface="Georgia" pitchFamily="18" charset="0"/>
              </a:rPr>
              <a:t>(2)	Wird die Krise offenkundig, </a:t>
            </a:r>
            <a:r>
              <a:rPr lang="de-DE" sz="2400" dirty="0" smtClean="0">
                <a:latin typeface="Georgia" pitchFamily="18" charset="0"/>
              </a:rPr>
              <a:t>beginnt </a:t>
            </a:r>
            <a:r>
              <a:rPr lang="de-DE" sz="2400" dirty="0">
                <a:latin typeface="Georgia" pitchFamily="18" charset="0"/>
              </a:rPr>
              <a:t>das Trajekt.</a:t>
            </a:r>
          </a:p>
          <a:p>
            <a:pPr marL="0" indent="0">
              <a:buNone/>
            </a:pPr>
            <a:r>
              <a:rPr lang="de-DE" sz="2400" dirty="0">
                <a:latin typeface="Georgia" pitchFamily="18" charset="0"/>
              </a:rPr>
              <a:t>(3)	Die Interaktionen, die daraufhin eingeleitet werden, </a:t>
            </a:r>
            <a:r>
              <a:rPr lang="de-DE" sz="2400" dirty="0" smtClean="0">
                <a:latin typeface="Georgia" pitchFamily="18" charset="0"/>
              </a:rPr>
              <a:t>	formen </a:t>
            </a:r>
            <a:r>
              <a:rPr lang="de-DE" sz="2400" dirty="0">
                <a:latin typeface="Georgia" pitchFamily="18" charset="0"/>
              </a:rPr>
              <a:t>den möglichen Verlauf des Trajekts.</a:t>
            </a:r>
          </a:p>
          <a:p>
            <a:pPr marL="0" indent="0">
              <a:buNone/>
            </a:pPr>
            <a:r>
              <a:rPr lang="de-DE" sz="2400" dirty="0">
                <a:latin typeface="Georgia" pitchFamily="18" charset="0"/>
              </a:rPr>
              <a:t>(4)	In akuten Phasen spitzt sich die Situation zu.</a:t>
            </a:r>
          </a:p>
          <a:p>
            <a:pPr marL="0" indent="0">
              <a:buNone/>
            </a:pPr>
            <a:r>
              <a:rPr lang="de-DE" sz="2400" dirty="0">
                <a:latin typeface="Georgia" pitchFamily="18" charset="0"/>
              </a:rPr>
              <a:t>(5)	In Phasen der (Re-)Stabilisierung kann ein labiles </a:t>
            </a:r>
            <a:r>
              <a:rPr lang="de-DE" sz="2400" dirty="0" smtClean="0">
                <a:latin typeface="Georgia" pitchFamily="18" charset="0"/>
              </a:rPr>
              <a:t>	Gleichgewicht </a:t>
            </a:r>
            <a:r>
              <a:rPr lang="de-DE" sz="2400" dirty="0">
                <a:latin typeface="Georgia" pitchFamily="18" charset="0"/>
              </a:rPr>
              <a:t>wiedergefunden werden.</a:t>
            </a:r>
          </a:p>
          <a:p>
            <a:pPr marL="0" indent="0">
              <a:buNone/>
            </a:pPr>
            <a:r>
              <a:rPr lang="de-DE" sz="2400" dirty="0">
                <a:latin typeface="Georgia" pitchFamily="18" charset="0"/>
              </a:rPr>
              <a:t>(6)	Es kommt aber immer wieder zu Destabilisierungen, 	</a:t>
            </a:r>
            <a:r>
              <a:rPr lang="de-DE" sz="2400" dirty="0" smtClean="0">
                <a:latin typeface="Georgia" pitchFamily="18" charset="0"/>
              </a:rPr>
              <a:t>woraufhin </a:t>
            </a:r>
            <a:r>
              <a:rPr lang="de-DE" sz="2400" dirty="0">
                <a:latin typeface="Georgia" pitchFamily="18" charset="0"/>
              </a:rPr>
              <a:t>neue Aktionen folgen.</a:t>
            </a:r>
          </a:p>
          <a:p>
            <a:pPr marL="0" indent="0">
              <a:buNone/>
            </a:pPr>
            <a:endParaRPr lang="de-DE" sz="2400" dirty="0"/>
          </a:p>
        </p:txBody>
      </p:sp>
    </p:spTree>
    <p:extLst>
      <p:ext uri="{BB962C8B-B14F-4D97-AF65-F5344CB8AC3E}">
        <p14:creationId xmlns:p14="http://schemas.microsoft.com/office/powerpoint/2010/main" val="3719576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b="1" dirty="0" smtClean="0">
                <a:latin typeface="Georgia" pitchFamily="18" charset="0"/>
              </a:rPr>
              <a:t>Wandel</a:t>
            </a:r>
            <a:endParaRPr lang="de-DE" sz="4000" b="1" dirty="0">
              <a:latin typeface="Georgia" pitchFamily="18" charset="0"/>
            </a:endParaRPr>
          </a:p>
        </p:txBody>
      </p:sp>
      <p:sp>
        <p:nvSpPr>
          <p:cNvPr id="3" name="Inhaltsplatzhalter 2"/>
          <p:cNvSpPr>
            <a:spLocks noGrp="1"/>
          </p:cNvSpPr>
          <p:nvPr>
            <p:ph idx="1"/>
          </p:nvPr>
        </p:nvSpPr>
        <p:spPr/>
        <p:txBody>
          <a:bodyPr/>
          <a:lstStyle/>
          <a:p>
            <a:pPr lvl="0"/>
            <a:endParaRPr lang="de-DE" sz="2800" dirty="0" smtClean="0">
              <a:latin typeface="Georgia" pitchFamily="18" charset="0"/>
            </a:endParaRPr>
          </a:p>
          <a:p>
            <a:pPr lvl="0"/>
            <a:r>
              <a:rPr lang="de-DE" sz="2800" dirty="0" smtClean="0">
                <a:latin typeface="Georgia" pitchFamily="18" charset="0"/>
              </a:rPr>
              <a:t>Eine </a:t>
            </a:r>
            <a:r>
              <a:rPr lang="de-DE" sz="2800" dirty="0">
                <a:latin typeface="Georgia" pitchFamily="18" charset="0"/>
              </a:rPr>
              <a:t>gelungene Sequenz von Krisenbewältigung setzt den Rahmen für weitere gelingende </a:t>
            </a:r>
            <a:r>
              <a:rPr lang="de-DE" sz="2800" dirty="0" err="1">
                <a:latin typeface="Georgia" pitchFamily="18" charset="0"/>
              </a:rPr>
              <a:t>Krisenbewältigungen</a:t>
            </a:r>
            <a:r>
              <a:rPr lang="de-DE" sz="2800" dirty="0">
                <a:latin typeface="Georgia" pitchFamily="18" charset="0"/>
              </a:rPr>
              <a:t> (Emmy Werner).</a:t>
            </a:r>
          </a:p>
          <a:p>
            <a:pPr lvl="0"/>
            <a:r>
              <a:rPr lang="de-DE" sz="2800" dirty="0">
                <a:latin typeface="Georgia" pitchFamily="18" charset="0"/>
              </a:rPr>
              <a:t>Zentral dabei ist, in welcher Form das Trajekt (der Bewältigungsverlauf) eingespurt wird und welche Arbeit in den Verlauf gesteckt wird (Corbin &amp; Strauss</a:t>
            </a:r>
            <a:r>
              <a:rPr lang="de-DE" sz="2800" dirty="0" smtClean="0">
                <a:latin typeface="Georgia" pitchFamily="18" charset="0"/>
              </a:rPr>
              <a:t>).</a:t>
            </a:r>
          </a:p>
          <a:p>
            <a:pPr lvl="0"/>
            <a:r>
              <a:rPr lang="de-DE" sz="2800" dirty="0">
                <a:latin typeface="Georgia" pitchFamily="18" charset="0"/>
              </a:rPr>
              <a:t>R</a:t>
            </a:r>
            <a:r>
              <a:rPr lang="de-DE" sz="2800" dirty="0" smtClean="0">
                <a:latin typeface="Georgia" pitchFamily="18" charset="0"/>
              </a:rPr>
              <a:t>ituale unterstützen diesen Prozess (nächste Folie)</a:t>
            </a:r>
          </a:p>
          <a:p>
            <a:pPr marL="0" lvl="0" indent="0">
              <a:buNone/>
            </a:pPr>
            <a:endParaRPr lang="de-DE" sz="2800" dirty="0">
              <a:latin typeface="Georgia" pitchFamily="18" charset="0"/>
            </a:endParaRPr>
          </a:p>
          <a:p>
            <a:pPr marL="0" indent="0">
              <a:buNone/>
            </a:pPr>
            <a:endParaRPr lang="de-DE" dirty="0"/>
          </a:p>
        </p:txBody>
      </p:sp>
    </p:spTree>
    <p:extLst>
      <p:ext uri="{BB962C8B-B14F-4D97-AF65-F5344CB8AC3E}">
        <p14:creationId xmlns:p14="http://schemas.microsoft.com/office/powerpoint/2010/main" val="3188780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b="1" dirty="0" smtClean="0">
                <a:latin typeface="Georgia" pitchFamily="18" charset="0"/>
              </a:rPr>
              <a:t>Rituale: allgemeine Definition</a:t>
            </a:r>
            <a:endParaRPr lang="de-DE" sz="3600" b="1" dirty="0">
              <a:latin typeface="Georgia" pitchFamily="18" charset="0"/>
            </a:endParaRPr>
          </a:p>
        </p:txBody>
      </p:sp>
      <p:sp>
        <p:nvSpPr>
          <p:cNvPr id="3" name="Inhaltsplatzhalter 2"/>
          <p:cNvSpPr>
            <a:spLocks noGrp="1"/>
          </p:cNvSpPr>
          <p:nvPr>
            <p:ph idx="1"/>
          </p:nvPr>
        </p:nvSpPr>
        <p:spPr/>
        <p:txBody>
          <a:bodyPr/>
          <a:lstStyle/>
          <a:p>
            <a:r>
              <a:rPr lang="de-DE" sz="2800" dirty="0" smtClean="0">
                <a:latin typeface="Georgia" pitchFamily="18" charset="0"/>
              </a:rPr>
              <a:t>„Durchsetzen eines Sinns, der nicht mehr hinterfragt werden soll“ (</a:t>
            </a:r>
            <a:r>
              <a:rPr lang="de-DE" sz="2800" dirty="0" smtClean="0">
                <a:solidFill>
                  <a:srgbClr val="0070C0"/>
                </a:solidFill>
                <a:latin typeface="Georgia" pitchFamily="18" charset="0"/>
              </a:rPr>
              <a:t>C. Lévi-Strauss</a:t>
            </a:r>
            <a:r>
              <a:rPr lang="de-DE" sz="2800" dirty="0" smtClean="0">
                <a:latin typeface="Georgia" pitchFamily="18" charset="0"/>
              </a:rPr>
              <a:t>).</a:t>
            </a:r>
          </a:p>
          <a:p>
            <a:r>
              <a:rPr lang="de-DE" sz="2800" dirty="0" smtClean="0">
                <a:latin typeface="Georgia" pitchFamily="18" charset="0"/>
              </a:rPr>
              <a:t>Übergangsrituale: </a:t>
            </a:r>
          </a:p>
          <a:p>
            <a:pPr lvl="1"/>
            <a:r>
              <a:rPr lang="de-DE" sz="2400" dirty="0" smtClean="0">
                <a:latin typeface="Georgia" pitchFamily="18" charset="0"/>
              </a:rPr>
              <a:t>Konfliktlösungsverhalten an neuralgischen Punkten standardisieren und die auftretenden Probleme überschaubar und kalkulierbar erscheinen lassen (</a:t>
            </a:r>
            <a:r>
              <a:rPr lang="de-DE" sz="2400" dirty="0" smtClean="0">
                <a:solidFill>
                  <a:srgbClr val="0070C0"/>
                </a:solidFill>
                <a:latin typeface="Georgia" pitchFamily="18" charset="0"/>
              </a:rPr>
              <a:t>K.E. Müller</a:t>
            </a:r>
            <a:r>
              <a:rPr lang="de-DE" sz="2400" dirty="0" smtClean="0">
                <a:latin typeface="Georgia" pitchFamily="18" charset="0"/>
              </a:rPr>
              <a:t>)</a:t>
            </a:r>
          </a:p>
          <a:p>
            <a:pPr lvl="1"/>
            <a:r>
              <a:rPr lang="de-DE" sz="2400" dirty="0" smtClean="0">
                <a:latin typeface="Georgia" pitchFamily="18" charset="0"/>
              </a:rPr>
              <a:t>Mit den Phasen: Trennung/Reinigung/Wieder-angliederung.</a:t>
            </a:r>
          </a:p>
          <a:p>
            <a:endParaRPr lang="de-DE" sz="2800" dirty="0">
              <a:latin typeface="Georgia" pitchFamily="18" charset="0"/>
            </a:endParaRPr>
          </a:p>
        </p:txBody>
      </p:sp>
    </p:spTree>
    <p:extLst>
      <p:ext uri="{BB962C8B-B14F-4D97-AF65-F5344CB8AC3E}">
        <p14:creationId xmlns:p14="http://schemas.microsoft.com/office/powerpoint/2010/main" val="2207948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b="1" dirty="0" smtClean="0">
                <a:latin typeface="Georgia" pitchFamily="18" charset="0"/>
              </a:rPr>
              <a:t>Rituale in der Familie</a:t>
            </a:r>
            <a:endParaRPr lang="de-DE" sz="4000" b="1" dirty="0">
              <a:latin typeface="Georgia" pitchFamily="18" charset="0"/>
            </a:endParaRPr>
          </a:p>
        </p:txBody>
      </p:sp>
      <p:sp>
        <p:nvSpPr>
          <p:cNvPr id="3" name="Inhaltsplatzhalter 2"/>
          <p:cNvSpPr>
            <a:spLocks noGrp="1"/>
          </p:cNvSpPr>
          <p:nvPr>
            <p:ph idx="1"/>
          </p:nvPr>
        </p:nvSpPr>
        <p:spPr/>
        <p:txBody>
          <a:bodyPr/>
          <a:lstStyle/>
          <a:p>
            <a:pPr marL="0" indent="0">
              <a:buNone/>
            </a:pPr>
            <a:r>
              <a:rPr lang="de-DE" dirty="0">
                <a:solidFill>
                  <a:srgbClr val="0070C0"/>
                </a:solidFill>
                <a:latin typeface="Georgia" pitchFamily="18" charset="0"/>
              </a:rPr>
              <a:t>Evan </a:t>
            </a:r>
            <a:r>
              <a:rPr lang="de-DE" dirty="0" err="1">
                <a:solidFill>
                  <a:srgbClr val="0070C0"/>
                </a:solidFill>
                <a:latin typeface="Georgia" pitchFamily="18" charset="0"/>
              </a:rPr>
              <a:t>Imber</a:t>
            </a:r>
            <a:r>
              <a:rPr lang="de-DE" dirty="0">
                <a:solidFill>
                  <a:srgbClr val="0070C0"/>
                </a:solidFill>
                <a:latin typeface="Georgia" pitchFamily="18" charset="0"/>
              </a:rPr>
              <a:t> </a:t>
            </a:r>
            <a:r>
              <a:rPr lang="de-DE" dirty="0" smtClean="0">
                <a:solidFill>
                  <a:srgbClr val="0070C0"/>
                </a:solidFill>
                <a:latin typeface="Georgia" pitchFamily="18" charset="0"/>
              </a:rPr>
              <a:t>Black:</a:t>
            </a:r>
            <a:endParaRPr lang="de-DE" dirty="0">
              <a:solidFill>
                <a:srgbClr val="0070C0"/>
              </a:solidFill>
              <a:latin typeface="Georgia" pitchFamily="18" charset="0"/>
            </a:endParaRPr>
          </a:p>
          <a:p>
            <a:pPr marL="0" indent="0">
              <a:buNone/>
            </a:pPr>
            <a:r>
              <a:rPr lang="de-DE" dirty="0" smtClean="0">
                <a:latin typeface="Georgia" pitchFamily="18" charset="0"/>
              </a:rPr>
              <a:t>Funktionen von Ritualen in Familien:</a:t>
            </a:r>
          </a:p>
          <a:p>
            <a:r>
              <a:rPr lang="de-DE" dirty="0" smtClean="0">
                <a:latin typeface="Georgia" pitchFamily="18" charset="0"/>
              </a:rPr>
              <a:t>Beziehung schaffen</a:t>
            </a:r>
          </a:p>
          <a:p>
            <a:r>
              <a:rPr lang="de-DE" dirty="0" smtClean="0">
                <a:latin typeface="Georgia" pitchFamily="18" charset="0"/>
              </a:rPr>
              <a:t>Verändern</a:t>
            </a:r>
          </a:p>
          <a:p>
            <a:r>
              <a:rPr lang="de-DE" dirty="0" smtClean="0">
                <a:latin typeface="Georgia" pitchFamily="18" charset="0"/>
              </a:rPr>
              <a:t>Heilen</a:t>
            </a:r>
          </a:p>
          <a:p>
            <a:r>
              <a:rPr lang="de-DE" dirty="0" smtClean="0">
                <a:latin typeface="Georgia" pitchFamily="18" charset="0"/>
              </a:rPr>
              <a:t>Feiern</a:t>
            </a:r>
          </a:p>
          <a:p>
            <a:pPr marL="0" indent="0">
              <a:buNone/>
            </a:pPr>
            <a:endParaRPr lang="de-DE" dirty="0"/>
          </a:p>
        </p:txBody>
      </p:sp>
    </p:spTree>
    <p:extLst>
      <p:ext uri="{BB962C8B-B14F-4D97-AF65-F5344CB8AC3E}">
        <p14:creationId xmlns:p14="http://schemas.microsoft.com/office/powerpoint/2010/main" val="1052644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b="1" dirty="0" smtClean="0">
                <a:latin typeface="Georgia" pitchFamily="18" charset="0"/>
              </a:rPr>
              <a:t>Rituale in professionellen Organisationen</a:t>
            </a:r>
            <a:endParaRPr lang="de-DE" sz="4000" b="1" dirty="0">
              <a:latin typeface="Georgia" pitchFamily="18" charset="0"/>
            </a:endParaRPr>
          </a:p>
        </p:txBody>
      </p:sp>
      <p:sp>
        <p:nvSpPr>
          <p:cNvPr id="3" name="Inhaltsplatzhalter 2"/>
          <p:cNvSpPr>
            <a:spLocks noGrp="1"/>
          </p:cNvSpPr>
          <p:nvPr>
            <p:ph idx="1"/>
          </p:nvPr>
        </p:nvSpPr>
        <p:spPr/>
        <p:txBody>
          <a:bodyPr/>
          <a:lstStyle/>
          <a:p>
            <a:pPr marL="0" indent="0">
              <a:buNone/>
            </a:pPr>
            <a:r>
              <a:rPr lang="de-DE" b="1" dirty="0" smtClean="0">
                <a:solidFill>
                  <a:srgbClr val="0070C0"/>
                </a:solidFill>
                <a:latin typeface="Georgia" pitchFamily="18" charset="0"/>
              </a:rPr>
              <a:t>Henry Mintzberg: </a:t>
            </a:r>
          </a:p>
          <a:p>
            <a:pPr marL="0" indent="0">
              <a:buNone/>
            </a:pPr>
            <a:r>
              <a:rPr lang="de-DE" b="1" dirty="0" smtClean="0">
                <a:latin typeface="Georgia" pitchFamily="18" charset="0"/>
              </a:rPr>
              <a:t>Maschinenbürokratie:</a:t>
            </a:r>
            <a:endParaRPr lang="de-DE" dirty="0" smtClean="0">
              <a:latin typeface="Georgia" pitchFamily="18" charset="0"/>
            </a:endParaRPr>
          </a:p>
          <a:p>
            <a:pPr marL="0" indent="0">
              <a:buNone/>
            </a:pPr>
            <a:r>
              <a:rPr lang="de-DE" dirty="0" smtClean="0">
                <a:latin typeface="Georgia" pitchFamily="18" charset="0"/>
              </a:rPr>
              <a:t>	Standardisierung </a:t>
            </a:r>
            <a:r>
              <a:rPr lang="de-DE" dirty="0">
                <a:latin typeface="Georgia" pitchFamily="18" charset="0"/>
              </a:rPr>
              <a:t>der Arbeitsprozesse; </a:t>
            </a:r>
            <a:r>
              <a:rPr lang="de-DE" dirty="0" smtClean="0">
                <a:latin typeface="Georgia" pitchFamily="18" charset="0"/>
              </a:rPr>
              <a:t>	Dominanz </a:t>
            </a:r>
            <a:r>
              <a:rPr lang="de-DE" dirty="0">
                <a:latin typeface="Georgia" pitchFamily="18" charset="0"/>
              </a:rPr>
              <a:t>der Technostruktur</a:t>
            </a:r>
          </a:p>
          <a:p>
            <a:pPr marL="0" indent="0">
              <a:buNone/>
            </a:pPr>
            <a:r>
              <a:rPr lang="de-DE" b="1" dirty="0" smtClean="0">
                <a:latin typeface="Georgia" pitchFamily="18" charset="0"/>
              </a:rPr>
              <a:t>Professionelle </a:t>
            </a:r>
            <a:r>
              <a:rPr lang="de-DE" b="1" dirty="0">
                <a:latin typeface="Georgia" pitchFamily="18" charset="0"/>
              </a:rPr>
              <a:t>Bürokratie: </a:t>
            </a:r>
            <a:r>
              <a:rPr lang="de-DE" b="1" dirty="0" smtClean="0">
                <a:latin typeface="Georgia" pitchFamily="18" charset="0"/>
              </a:rPr>
              <a:t>	</a:t>
            </a:r>
            <a:r>
              <a:rPr lang="de-DE" dirty="0" smtClean="0">
                <a:latin typeface="Georgia" pitchFamily="18" charset="0"/>
              </a:rPr>
              <a:t>Standardisierung </a:t>
            </a:r>
            <a:r>
              <a:rPr lang="de-DE" dirty="0">
                <a:latin typeface="Georgia" pitchFamily="18" charset="0"/>
              </a:rPr>
              <a:t>der Fähigkeiten; </a:t>
            </a:r>
            <a:r>
              <a:rPr lang="de-DE" dirty="0" smtClean="0">
                <a:latin typeface="Georgia" pitchFamily="18" charset="0"/>
              </a:rPr>
              <a:t>	Dominanz </a:t>
            </a:r>
            <a:r>
              <a:rPr lang="de-DE" dirty="0">
                <a:latin typeface="Georgia" pitchFamily="18" charset="0"/>
              </a:rPr>
              <a:t>der operativen Basis</a:t>
            </a:r>
          </a:p>
          <a:p>
            <a:pPr marL="0" indent="0">
              <a:buNone/>
            </a:pPr>
            <a:endParaRPr lang="de-DE" dirty="0"/>
          </a:p>
        </p:txBody>
      </p:sp>
    </p:spTree>
    <p:extLst>
      <p:ext uri="{BB962C8B-B14F-4D97-AF65-F5344CB8AC3E}">
        <p14:creationId xmlns:p14="http://schemas.microsoft.com/office/powerpoint/2010/main" val="1487853539"/>
      </p:ext>
    </p:extLst>
  </p:cSld>
  <p:clrMapOvr>
    <a:masterClrMapping/>
  </p:clrMapOvr>
</p:sld>
</file>

<file path=ppt/theme/theme1.xml><?xml version="1.0" encoding="utf-8"?>
<a:theme xmlns:a="http://schemas.openxmlformats.org/drawingml/2006/main" name="5_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1024</Words>
  <Application>Microsoft Office PowerPoint</Application>
  <PresentationFormat>Bildschirmpräsentation (4:3)</PresentationFormat>
  <Paragraphs>142</Paragraphs>
  <Slides>13</Slides>
  <Notes>13</Notes>
  <HiddenSlides>0</HiddenSlides>
  <MMClips>0</MMClips>
  <ScaleCrop>false</ScaleCrop>
  <HeadingPairs>
    <vt:vector size="6" baseType="variant">
      <vt:variant>
        <vt:lpstr>Design</vt:lpstr>
      </vt:variant>
      <vt:variant>
        <vt:i4>3</vt:i4>
      </vt:variant>
      <vt:variant>
        <vt:lpstr>Eingebettete OLE-Server</vt:lpstr>
      </vt:variant>
      <vt:variant>
        <vt:i4>1</vt:i4>
      </vt:variant>
      <vt:variant>
        <vt:lpstr>Folientitel</vt:lpstr>
      </vt:variant>
      <vt:variant>
        <vt:i4>13</vt:i4>
      </vt:variant>
    </vt:vector>
  </HeadingPairs>
  <TitlesOfParts>
    <vt:vector size="17" baseType="lpstr">
      <vt:lpstr>5_Standarddesign</vt:lpstr>
      <vt:lpstr>2_Standarddesign</vt:lpstr>
      <vt:lpstr>Standarddesign</vt:lpstr>
      <vt:lpstr>Image</vt:lpstr>
      <vt:lpstr>PowerPoint-Präsentation</vt:lpstr>
      <vt:lpstr>Ein Konzept von Wandel 1</vt:lpstr>
      <vt:lpstr>Ein Konzept von Wandel 2:  weitere Perspektiven </vt:lpstr>
      <vt:lpstr>Der Exodus (2. Buch Mose) ist das Urmodell  aller Übergänge</vt:lpstr>
      <vt:lpstr>Phasen eines Trajekts</vt:lpstr>
      <vt:lpstr>Wandel</vt:lpstr>
      <vt:lpstr>Rituale: allgemeine Definition</vt:lpstr>
      <vt:lpstr>Rituale in der Familie</vt:lpstr>
      <vt:lpstr>Rituale in professionellen Organisationen</vt:lpstr>
      <vt:lpstr>Das Paradox des Rituals in professionellen Organisationen</vt:lpstr>
      <vt:lpstr>Zusammenfassung</vt:lpstr>
      <vt:lpstr>Aufstellung als Übergangsritual (vollständiger Krisenzyklus)</vt:lpstr>
      <vt:lpstr>Die Aufstellung und das Neue</vt:lpstr>
    </vt:vector>
  </TitlesOfParts>
  <Company>Freie Universität Berlin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rvock</dc:creator>
  <cp:lastModifiedBy>AZUBI</cp:lastModifiedBy>
  <cp:revision>62</cp:revision>
  <cp:lastPrinted>2012-03-07T08:45:04Z</cp:lastPrinted>
  <dcterms:created xsi:type="dcterms:W3CDTF">2009-06-23T13:16:54Z</dcterms:created>
  <dcterms:modified xsi:type="dcterms:W3CDTF">2017-02-10T08:12:26Z</dcterms:modified>
</cp:coreProperties>
</file>